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565" r:id="rId2"/>
    <p:sldId id="892" r:id="rId3"/>
    <p:sldId id="891" r:id="rId4"/>
    <p:sldId id="820" r:id="rId5"/>
    <p:sldId id="821" r:id="rId6"/>
    <p:sldId id="890" r:id="rId7"/>
    <p:sldId id="569" r:id="rId8"/>
    <p:sldId id="571" r:id="rId9"/>
    <p:sldId id="579" r:id="rId10"/>
    <p:sldId id="1164" r:id="rId11"/>
    <p:sldId id="564" r:id="rId12"/>
    <p:sldId id="933" r:id="rId13"/>
    <p:sldId id="897" r:id="rId14"/>
    <p:sldId id="915" r:id="rId15"/>
    <p:sldId id="899" r:id="rId16"/>
    <p:sldId id="934" r:id="rId17"/>
    <p:sldId id="1165" r:id="rId18"/>
    <p:sldId id="1167" r:id="rId19"/>
    <p:sldId id="1166" r:id="rId20"/>
    <p:sldId id="1168" r:id="rId21"/>
    <p:sldId id="1170" r:id="rId22"/>
    <p:sldId id="1169" r:id="rId23"/>
    <p:sldId id="1171" r:id="rId24"/>
    <p:sldId id="1172" r:id="rId25"/>
    <p:sldId id="1173" r:id="rId26"/>
    <p:sldId id="1175" r:id="rId27"/>
    <p:sldId id="1178" r:id="rId28"/>
    <p:sldId id="1177" r:id="rId29"/>
    <p:sldId id="1174" r:id="rId30"/>
    <p:sldId id="11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3"/>
    <p:restoredTop sz="67818"/>
  </p:normalViewPr>
  <p:slideViewPr>
    <p:cSldViewPr snapToGrid="0">
      <p:cViewPr varScale="1">
        <p:scale>
          <a:sx n="79" d="100"/>
          <a:sy n="79" d="100"/>
        </p:scale>
        <p:origin x="13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628F0-0E18-F040-AB73-DEE9AC63A091}"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7AA34-A6B8-464B-AE83-CB942B3C1FE9}" type="slidenum">
              <a:rPr lang="en-US" smtClean="0"/>
              <a:t>‹#›</a:t>
            </a:fld>
            <a:endParaRPr lang="en-US"/>
          </a:p>
        </p:txBody>
      </p:sp>
    </p:spTree>
    <p:extLst>
      <p:ext uri="{BB962C8B-B14F-4D97-AF65-F5344CB8AC3E}">
        <p14:creationId xmlns:p14="http://schemas.microsoft.com/office/powerpoint/2010/main" val="1031531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1</a:t>
            </a:fld>
            <a:endParaRPr lang="en-US"/>
          </a:p>
        </p:txBody>
      </p:sp>
    </p:spTree>
    <p:extLst>
      <p:ext uri="{BB962C8B-B14F-4D97-AF65-F5344CB8AC3E}">
        <p14:creationId xmlns:p14="http://schemas.microsoft.com/office/powerpoint/2010/main" val="222475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D2E7C0-C7A6-B447-B22B-F39FB1DB7525}" type="slidenum">
              <a:rPr lang="en-US" smtClean="0"/>
              <a:t>10</a:t>
            </a:fld>
            <a:endParaRPr lang="en-US"/>
          </a:p>
        </p:txBody>
      </p:sp>
    </p:spTree>
    <p:extLst>
      <p:ext uri="{BB962C8B-B14F-4D97-AF65-F5344CB8AC3E}">
        <p14:creationId xmlns:p14="http://schemas.microsoft.com/office/powerpoint/2010/main" val="236012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of the ways that we have examined this questions, central to themes of this educational course on normative modeling,  is through the use of general additive models and general </a:t>
            </a:r>
            <a:r>
              <a:rPr lang="en-US" sz="1200" b="0" i="0" kern="1200" dirty="0" err="1">
                <a:solidFill>
                  <a:schemeClr val="tx1"/>
                </a:solidFill>
                <a:effectLst/>
                <a:latin typeface="+mn-lt"/>
                <a:ea typeface="+mn-ea"/>
                <a:cs typeface="+mn-cs"/>
              </a:rPr>
              <a:t>addivitve</a:t>
            </a:r>
            <a:r>
              <a:rPr lang="en-US" sz="1200" b="0" i="0" kern="1200" dirty="0">
                <a:solidFill>
                  <a:schemeClr val="tx1"/>
                </a:solidFill>
                <a:effectLst/>
                <a:latin typeface="+mn-lt"/>
                <a:ea typeface="+mn-ea"/>
                <a:cs typeface="+mn-cs"/>
              </a:rPr>
              <a:t> mixed models with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lecture is on applied use case of GAMs but briefly, as shown in the figure below, the advantage of this </a:t>
            </a:r>
            <a:r>
              <a:rPr lang="en-US" sz="1200" b="0" i="0" kern="1200" dirty="0" err="1">
                <a:solidFill>
                  <a:schemeClr val="tx1"/>
                </a:solidFill>
                <a:effectLst/>
                <a:latin typeface="+mn-lt"/>
                <a:ea typeface="+mn-ea"/>
                <a:cs typeface="+mn-cs"/>
              </a:rPr>
              <a:t>gamm</a:t>
            </a:r>
            <a:r>
              <a:rPr lang="en-US" sz="1200" b="0" i="0" kern="1200" dirty="0">
                <a:solidFill>
                  <a:schemeClr val="tx1"/>
                </a:solidFill>
                <a:effectLst/>
                <a:latin typeface="+mn-lt"/>
                <a:ea typeface="+mn-ea"/>
                <a:cs typeface="+mn-cs"/>
              </a:rPr>
              <a:t> approach (particularly relative to linear or polynomial regression) is that it can flexibly adapt and provide realistic fits to non-linear shapes, including developmentally-relevant ones, even when the exact functional form may be unknown.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is that the use of penalized splines we are quantitatively defining the optimal functional form linking independent and dependent variables. This turns out </a:t>
            </a:r>
            <a:r>
              <a:rPr lang="en-US" sz="1200" b="0" i="0" kern="1200" dirty="0" err="1">
                <a:solidFill>
                  <a:schemeClr val="tx1"/>
                </a:solidFill>
                <a:effectLst/>
                <a:latin typeface="+mn-lt"/>
                <a:ea typeface="+mn-ea"/>
                <a:cs typeface="+mn-cs"/>
              </a:rPr>
              <a:t>ot</a:t>
            </a:r>
            <a:r>
              <a:rPr lang="en-US" sz="1200" b="0" i="0" kern="1200" dirty="0">
                <a:solidFill>
                  <a:schemeClr val="tx1"/>
                </a:solidFill>
                <a:effectLst/>
                <a:latin typeface="+mn-lt"/>
                <a:ea typeface="+mn-ea"/>
                <a:cs typeface="+mn-cs"/>
              </a:rPr>
              <a:t> be of fantastic use for specific cases of thinking through relative shape and timing of lifespan trajectories for more developmental inferences.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DD2E7C0-C7A6-B447-B22B-F39FB1DB7525}" type="slidenum">
              <a:rPr lang="en-US" smtClean="0"/>
              <a:t>11</a:t>
            </a:fld>
            <a:endParaRPr lang="en-US"/>
          </a:p>
        </p:txBody>
      </p:sp>
    </p:spTree>
    <p:extLst>
      <p:ext uri="{BB962C8B-B14F-4D97-AF65-F5344CB8AC3E}">
        <p14:creationId xmlns:p14="http://schemas.microsoft.com/office/powerpoint/2010/main" val="375980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of this, and as some of you may be aware for those of you the know this literature, there is a relative lack of clarity in neurodevelopmental perspectives on the adolescent period with respect to various trajectories of core neurobehavioral systems. </a:t>
            </a:r>
          </a:p>
          <a:p>
            <a:endParaRPr lang="en-US" dirty="0"/>
          </a:p>
          <a:p>
            <a:r>
              <a:rPr lang="en-US" dirty="0"/>
              <a:t>Multiple variations </a:t>
            </a:r>
            <a:r>
              <a:rPr lang="en-US" baseline="0" dirty="0"/>
              <a:t>of a generalized or heuristic model of reward and cognitive systems having been suggested. </a:t>
            </a:r>
          </a:p>
          <a:p>
            <a:endParaRPr lang="en-US" baseline="0" dirty="0"/>
          </a:p>
          <a:p>
            <a:r>
              <a:rPr lang="en-US" baseline="0" dirty="0"/>
              <a:t>Here I am highlighting just three of the many many versions that emphasize potential trajectories of these dual systems of reward and cognition.</a:t>
            </a:r>
          </a:p>
          <a:p>
            <a:endParaRPr lang="en-US" baseline="0" dirty="0"/>
          </a:p>
          <a:p>
            <a:r>
              <a:rPr lang="en-US" baseline="0" dirty="0"/>
              <a:t>But really critically, these remain heuristic and theoretical accounts, useful for hypotheses generation, but largely remained untested or rule in or out empirically, which prevents clear clinical implementation or clear support for this broader translational spectrum that is the focus of my work. </a:t>
            </a:r>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12</a:t>
            </a:fld>
            <a:endParaRPr lang="en-US"/>
          </a:p>
        </p:txBody>
      </p:sp>
    </p:spTree>
    <p:extLst>
      <p:ext uri="{BB962C8B-B14F-4D97-AF65-F5344CB8AC3E}">
        <p14:creationId xmlns:p14="http://schemas.microsoft.com/office/powerpoint/2010/main" val="2906548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have had some recent in leveraging big data to clarifying the normative behavioral process of the adolescent period towards translationally </a:t>
            </a:r>
            <a:r>
              <a:rPr lang="en-US" dirty="0" err="1"/>
              <a:t>relevent</a:t>
            </a:r>
            <a:r>
              <a:rPr lang="en-US" dirty="0"/>
              <a:t> insights. </a:t>
            </a:r>
          </a:p>
          <a:p>
            <a:endParaRPr lang="en-US" dirty="0"/>
          </a:p>
          <a:p>
            <a:r>
              <a:rPr lang="en-US" dirty="0"/>
              <a:t>As an example of this, in recent work I led, we amassed the very largest sample of the full adolescent period that examining neuropsychological executive function tasks. Performance-based cognition.  This included 4 independent datasets, from data 17 distinct measures across the literature, </a:t>
            </a:r>
          </a:p>
          <a:p>
            <a:endParaRPr lang="en-US" dirty="0"/>
          </a:p>
          <a:p>
            <a:r>
              <a:rPr lang="en-US" dirty="0"/>
              <a:t>This work—driven by big data and reproducibility, or the science of science principles, makes clear the importance of the the potential opening and closing of the adolescent period based on fundamental changes in the rate and timing development in goal-directed cognition, or executive function. </a:t>
            </a:r>
          </a:p>
          <a:p>
            <a:endParaRPr lang="en-US" dirty="0"/>
          </a:p>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13</a:t>
            </a:fld>
            <a:endParaRPr lang="en-US"/>
          </a:p>
        </p:txBody>
      </p:sp>
    </p:spTree>
    <p:extLst>
      <p:ext uri="{BB962C8B-B14F-4D97-AF65-F5344CB8AC3E}">
        <p14:creationId xmlns:p14="http://schemas.microsoft.com/office/powerpoint/2010/main" val="3444714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analogous recent work I have led we have used large-scale, national survey data to better determine developmental trajectories of REWARD-RELATED behaviors during adolescence by way of different facets of potential risk-taking.</a:t>
            </a:r>
          </a:p>
          <a:p>
            <a:endParaRPr lang="en-US" dirty="0"/>
          </a:p>
          <a:p>
            <a:r>
              <a:rPr lang="en-US" dirty="0"/>
              <a:t>This is data from over 1 Million Participants from the 2002-2019 National Survey on Drug Use and Health (NSDUH)</a:t>
            </a:r>
          </a:p>
          <a:p>
            <a:endParaRPr lang="en-US" dirty="0"/>
          </a:p>
          <a:p>
            <a:r>
              <a:rPr lang="en-US" dirty="0"/>
              <a:t>Shown in the figure on the right, this plots presents population representative and non-linear trajectories of risk-taking metrics as a function of again, age in years and supports the inference of adolescence as the period of the lifespan with potentially the highest reward </a:t>
            </a:r>
            <a:r>
              <a:rPr lang="en-US" dirty="0" err="1"/>
              <a:t>relatied</a:t>
            </a:r>
            <a:r>
              <a:rPr lang="en-US" dirty="0"/>
              <a:t> risk-=taking behaviors. </a:t>
            </a:r>
          </a:p>
        </p:txBody>
      </p:sp>
      <p:sp>
        <p:nvSpPr>
          <p:cNvPr id="4" name="Slide Number Placeholder 3"/>
          <p:cNvSpPr>
            <a:spLocks noGrp="1"/>
          </p:cNvSpPr>
          <p:nvPr>
            <p:ph type="sldNum" sz="quarter" idx="5"/>
          </p:nvPr>
        </p:nvSpPr>
        <p:spPr/>
        <p:txBody>
          <a:bodyPr/>
          <a:lstStyle/>
          <a:p>
            <a:fld id="{6DD2E7C0-C7A6-B447-B22B-F39FB1DB7525}" type="slidenum">
              <a:rPr lang="en-US" smtClean="0"/>
              <a:t>14</a:t>
            </a:fld>
            <a:endParaRPr lang="en-US"/>
          </a:p>
        </p:txBody>
      </p:sp>
    </p:spTree>
    <p:extLst>
      <p:ext uri="{BB962C8B-B14F-4D97-AF65-F5344CB8AC3E}">
        <p14:creationId xmlns:p14="http://schemas.microsoft.com/office/powerpoint/2010/main" val="3979324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things that most exists us is using the large-scale data to really focus in on this key developmental period then of mid-to late-adolescence about 15-20 years old where cognition may be stabilizing towards adult levels but in the context of heightened risk-taking behaviors.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the results of these first two studies together, these processes shown below the line plots by gradient bars emphasizing significant periods of cognitive maturation (the red bar) and peak reward processes (blue bar). These are significant periods of the first and second derivative respectively, for those that may be interested.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D2E7C0-C7A6-B447-B22B-F39FB1DB7525}" type="slidenum">
              <a:rPr lang="en-US" smtClean="0"/>
              <a:t>15</a:t>
            </a:fld>
            <a:endParaRPr lang="en-US"/>
          </a:p>
        </p:txBody>
      </p:sp>
    </p:spTree>
    <p:extLst>
      <p:ext uri="{BB962C8B-B14F-4D97-AF65-F5344CB8AC3E}">
        <p14:creationId xmlns:p14="http://schemas.microsoft.com/office/powerpoint/2010/main" val="178324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despite this normative maturation, for certain adolescents, this balance of reward and cognitive systems, and deviations from this normative development timing, may offer critical insights to the onset of mental health and substance use disorders that so often first emerge during this period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Shown here, aligning with respect to age, the previous figure of diagnostic onsets to the unfolding and maturational timing of these cognitive (shown in red) and reward (shown in blue) processes.</a:t>
            </a:r>
          </a:p>
        </p:txBody>
      </p:sp>
      <p:sp>
        <p:nvSpPr>
          <p:cNvPr id="4" name="Slide Number Placeholder 3"/>
          <p:cNvSpPr>
            <a:spLocks noGrp="1"/>
          </p:cNvSpPr>
          <p:nvPr>
            <p:ph type="sldNum" sz="quarter" idx="10"/>
          </p:nvPr>
        </p:nvSpPr>
        <p:spPr/>
        <p:txBody>
          <a:bodyPr/>
          <a:lstStyle/>
          <a:p>
            <a:fld id="{6DD2E7C0-C7A6-B447-B22B-F39FB1DB7525}" type="slidenum">
              <a:rPr lang="en-US" smtClean="0"/>
              <a:t>16</a:t>
            </a:fld>
            <a:endParaRPr lang="en-US"/>
          </a:p>
        </p:txBody>
      </p:sp>
    </p:spTree>
    <p:extLst>
      <p:ext uri="{BB962C8B-B14F-4D97-AF65-F5344CB8AC3E}">
        <p14:creationId xmlns:p14="http://schemas.microsoft.com/office/powerpoint/2010/main" val="2152123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17</a:t>
            </a:fld>
            <a:endParaRPr lang="en-US"/>
          </a:p>
        </p:txBody>
      </p:sp>
    </p:spTree>
    <p:extLst>
      <p:ext uri="{BB962C8B-B14F-4D97-AF65-F5344CB8AC3E}">
        <p14:creationId xmlns:p14="http://schemas.microsoft.com/office/powerpoint/2010/main" val="1564676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DD2E7C0-C7A6-B447-B22B-F39FB1DB7525}" type="slidenum">
              <a:rPr lang="en-US" smtClean="0"/>
              <a:t>18</a:t>
            </a:fld>
            <a:endParaRPr lang="en-US"/>
          </a:p>
        </p:txBody>
      </p:sp>
    </p:spTree>
    <p:extLst>
      <p:ext uri="{BB962C8B-B14F-4D97-AF65-F5344CB8AC3E}">
        <p14:creationId xmlns:p14="http://schemas.microsoft.com/office/powerpoint/2010/main" val="51033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19</a:t>
            </a:fld>
            <a:endParaRPr lang="en-US"/>
          </a:p>
        </p:txBody>
      </p:sp>
    </p:spTree>
    <p:extLst>
      <p:ext uri="{BB962C8B-B14F-4D97-AF65-F5344CB8AC3E}">
        <p14:creationId xmlns:p14="http://schemas.microsoft.com/office/powerpoint/2010/main" val="22208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a:t>
            </a:fld>
            <a:endParaRPr lang="en-US"/>
          </a:p>
        </p:txBody>
      </p:sp>
    </p:spTree>
    <p:extLst>
      <p:ext uri="{BB962C8B-B14F-4D97-AF65-F5344CB8AC3E}">
        <p14:creationId xmlns:p14="http://schemas.microsoft.com/office/powerpoint/2010/main" val="73024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20</a:t>
            </a:fld>
            <a:endParaRPr lang="en-US"/>
          </a:p>
        </p:txBody>
      </p:sp>
    </p:spTree>
    <p:extLst>
      <p:ext uri="{BB962C8B-B14F-4D97-AF65-F5344CB8AC3E}">
        <p14:creationId xmlns:p14="http://schemas.microsoft.com/office/powerpoint/2010/main" val="136488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21</a:t>
            </a:fld>
            <a:endParaRPr lang="en-US"/>
          </a:p>
        </p:txBody>
      </p:sp>
    </p:spTree>
    <p:extLst>
      <p:ext uri="{BB962C8B-B14F-4D97-AF65-F5344CB8AC3E}">
        <p14:creationId xmlns:p14="http://schemas.microsoft.com/office/powerpoint/2010/main" val="204055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22</a:t>
            </a:fld>
            <a:endParaRPr lang="en-US"/>
          </a:p>
        </p:txBody>
      </p:sp>
    </p:spTree>
    <p:extLst>
      <p:ext uri="{BB962C8B-B14F-4D97-AF65-F5344CB8AC3E}">
        <p14:creationId xmlns:p14="http://schemas.microsoft.com/office/powerpoint/2010/main" val="2813867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23</a:t>
            </a:fld>
            <a:endParaRPr lang="en-US"/>
          </a:p>
        </p:txBody>
      </p:sp>
    </p:spTree>
    <p:extLst>
      <p:ext uri="{BB962C8B-B14F-4D97-AF65-F5344CB8AC3E}">
        <p14:creationId xmlns:p14="http://schemas.microsoft.com/office/powerpoint/2010/main" val="3516080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24</a:t>
            </a:fld>
            <a:endParaRPr lang="en-US"/>
          </a:p>
        </p:txBody>
      </p:sp>
    </p:spTree>
    <p:extLst>
      <p:ext uri="{BB962C8B-B14F-4D97-AF65-F5344CB8AC3E}">
        <p14:creationId xmlns:p14="http://schemas.microsoft.com/office/powerpoint/2010/main" val="3515361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25</a:t>
            </a:fld>
            <a:endParaRPr lang="en-US"/>
          </a:p>
        </p:txBody>
      </p:sp>
    </p:spTree>
    <p:extLst>
      <p:ext uri="{BB962C8B-B14F-4D97-AF65-F5344CB8AC3E}">
        <p14:creationId xmlns:p14="http://schemas.microsoft.com/office/powerpoint/2010/main" val="3069892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26</a:t>
            </a:fld>
            <a:endParaRPr lang="en-US"/>
          </a:p>
        </p:txBody>
      </p:sp>
    </p:spTree>
    <p:extLst>
      <p:ext uri="{BB962C8B-B14F-4D97-AF65-F5344CB8AC3E}">
        <p14:creationId xmlns:p14="http://schemas.microsoft.com/office/powerpoint/2010/main" val="2039810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27</a:t>
            </a:fld>
            <a:endParaRPr lang="en-US"/>
          </a:p>
        </p:txBody>
      </p:sp>
    </p:spTree>
    <p:extLst>
      <p:ext uri="{BB962C8B-B14F-4D97-AF65-F5344CB8AC3E}">
        <p14:creationId xmlns:p14="http://schemas.microsoft.com/office/powerpoint/2010/main" val="2845648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28</a:t>
            </a:fld>
            <a:endParaRPr lang="en-US"/>
          </a:p>
        </p:txBody>
      </p:sp>
    </p:spTree>
    <p:extLst>
      <p:ext uri="{BB962C8B-B14F-4D97-AF65-F5344CB8AC3E}">
        <p14:creationId xmlns:p14="http://schemas.microsoft.com/office/powerpoint/2010/main" val="573815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want to just conclude by acknowledging my lab as well as all of my new colleagues at the broader MIDB</a:t>
            </a:r>
          </a:p>
          <a:p>
            <a:endParaRPr lang="en-US" dirty="0"/>
          </a:p>
          <a:p>
            <a:r>
              <a:rPr lang="en-US" dirty="0"/>
              <a:t>key external collaborators without whom this work would not be possible, </a:t>
            </a:r>
          </a:p>
          <a:p>
            <a:endParaRPr lang="en-US" dirty="0"/>
          </a:p>
          <a:p>
            <a:r>
              <a:rPr lang="en-US" dirty="0"/>
              <a:t>My Funding sources. </a:t>
            </a:r>
          </a:p>
          <a:p>
            <a:endParaRPr lang="en-US" dirty="0"/>
          </a:p>
          <a:p>
            <a:r>
              <a:rPr lang="en-US" dirty="0"/>
              <a:t>and of course, the participants and their families who take time and effort out of their day to provide us these data. </a:t>
            </a:r>
          </a:p>
        </p:txBody>
      </p:sp>
      <p:sp>
        <p:nvSpPr>
          <p:cNvPr id="4" name="Slide Number Placeholder 3"/>
          <p:cNvSpPr>
            <a:spLocks noGrp="1"/>
          </p:cNvSpPr>
          <p:nvPr>
            <p:ph type="sldNum" sz="quarter" idx="10"/>
          </p:nvPr>
        </p:nvSpPr>
        <p:spPr/>
        <p:txBody>
          <a:bodyPr/>
          <a:lstStyle/>
          <a:p>
            <a:fld id="{6DD2E7C0-C7A6-B447-B22B-F39FB1DB7525}" type="slidenum">
              <a:rPr lang="en-US" smtClean="0"/>
              <a:t>29</a:t>
            </a:fld>
            <a:endParaRPr lang="en-US"/>
          </a:p>
        </p:txBody>
      </p:sp>
    </p:spTree>
    <p:extLst>
      <p:ext uri="{BB962C8B-B14F-4D97-AF65-F5344CB8AC3E}">
        <p14:creationId xmlns:p14="http://schemas.microsoft.com/office/powerpoint/2010/main" val="881817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3</a:t>
            </a:fld>
            <a:endParaRPr lang="en-US"/>
          </a:p>
        </p:txBody>
      </p:sp>
    </p:spTree>
    <p:extLst>
      <p:ext uri="{BB962C8B-B14F-4D97-AF65-F5344CB8AC3E}">
        <p14:creationId xmlns:p14="http://schemas.microsoft.com/office/powerpoint/2010/main" val="3065512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30</a:t>
            </a:fld>
            <a:endParaRPr lang="en-US"/>
          </a:p>
        </p:txBody>
      </p:sp>
    </p:spTree>
    <p:extLst>
      <p:ext uri="{BB962C8B-B14F-4D97-AF65-F5344CB8AC3E}">
        <p14:creationId xmlns:p14="http://schemas.microsoft.com/office/powerpoint/2010/main" val="182999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view myself as a Developmental neuroscientist. </a:t>
            </a:r>
          </a:p>
        </p:txBody>
      </p:sp>
      <p:sp>
        <p:nvSpPr>
          <p:cNvPr id="4" name="Slide Number Placeholder 3"/>
          <p:cNvSpPr>
            <a:spLocks noGrp="1"/>
          </p:cNvSpPr>
          <p:nvPr>
            <p:ph type="sldNum" sz="quarter" idx="10"/>
          </p:nvPr>
        </p:nvSpPr>
        <p:spPr/>
        <p:txBody>
          <a:bodyPr/>
          <a:lstStyle/>
          <a:p>
            <a:fld id="{6DD2E7C0-C7A6-B447-B22B-F39FB1DB7525}" type="slidenum">
              <a:rPr lang="en-US" smtClean="0"/>
              <a:t>4</a:t>
            </a:fld>
            <a:endParaRPr lang="en-US"/>
          </a:p>
        </p:txBody>
      </p:sp>
    </p:spTree>
    <p:extLst>
      <p:ext uri="{BB962C8B-B14F-4D97-AF65-F5344CB8AC3E}">
        <p14:creationId xmlns:p14="http://schemas.microsoft.com/office/powerpoint/2010/main" val="848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chief among my interest is understanding how deviations from normative brain and behavioral development, gives rise to the mental health and substance use disorders that so often first emerge during adolescence </a:t>
            </a:r>
          </a:p>
        </p:txBody>
      </p:sp>
      <p:sp>
        <p:nvSpPr>
          <p:cNvPr id="4" name="Slide Number Placeholder 3"/>
          <p:cNvSpPr>
            <a:spLocks noGrp="1"/>
          </p:cNvSpPr>
          <p:nvPr>
            <p:ph type="sldNum" sz="quarter" idx="10"/>
          </p:nvPr>
        </p:nvSpPr>
        <p:spPr/>
        <p:txBody>
          <a:bodyPr/>
          <a:lstStyle/>
          <a:p>
            <a:fld id="{6DD2E7C0-C7A6-B447-B22B-F39FB1DB7525}" type="slidenum">
              <a:rPr lang="en-US" smtClean="0"/>
              <a:t>5</a:t>
            </a:fld>
            <a:endParaRPr lang="en-US"/>
          </a:p>
        </p:txBody>
      </p:sp>
    </p:spTree>
    <p:extLst>
      <p:ext uri="{BB962C8B-B14F-4D97-AF65-F5344CB8AC3E}">
        <p14:creationId xmlns:p14="http://schemas.microsoft.com/office/powerpoint/2010/main" val="2073132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understanding the development of neural, behavioral, and symptom processes of this key period of lifespan of adolescence (highlighted in these figures by the transparent pink area) that is so critical to mental health trajectories. </a:t>
            </a:r>
          </a:p>
          <a:p>
            <a:endParaRPr lang="en-US" dirty="0"/>
          </a:p>
          <a:p>
            <a:r>
              <a:rPr lang="en-US" dirty="0"/>
              <a:t>For example, with the typical age ranges of mental health and substance use disorder diagnostic onsets highlighted in the bottom image.</a:t>
            </a:r>
          </a:p>
          <a:p>
            <a:endParaRPr lang="en-US" dirty="0"/>
          </a:p>
          <a:p>
            <a:r>
              <a:rPr lang="en-US" dirty="0"/>
              <a:t>And one of the key ways I am to consider this is working to conceptualizing relative periods often measured by years as of relative risk for mental health disorders and/or as essential to normative brain-behavior processes. Perhaps by way of analogy we can think of transforming our typical conceptualization of high risk </a:t>
            </a:r>
            <a:r>
              <a:rPr lang="en-US" dirty="0" err="1"/>
              <a:t>particpants</a:t>
            </a:r>
            <a:r>
              <a:rPr lang="en-US" dirty="0"/>
              <a:t> (as we may do in a clinical cohort) to high risk periods of the lifespan. </a:t>
            </a:r>
          </a:p>
          <a:p>
            <a:endParaRPr lang="en-US" dirty="0"/>
          </a:p>
        </p:txBody>
      </p:sp>
      <p:sp>
        <p:nvSpPr>
          <p:cNvPr id="4" name="Slide Number Placeholder 3"/>
          <p:cNvSpPr>
            <a:spLocks noGrp="1"/>
          </p:cNvSpPr>
          <p:nvPr>
            <p:ph type="sldNum" sz="quarter" idx="10"/>
          </p:nvPr>
        </p:nvSpPr>
        <p:spPr/>
        <p:txBody>
          <a:bodyPr/>
          <a:lstStyle/>
          <a:p>
            <a:fld id="{6DD2E7C0-C7A6-B447-B22B-F39FB1DB7525}" type="slidenum">
              <a:rPr lang="en-US" smtClean="0"/>
              <a:t>6</a:t>
            </a:fld>
            <a:endParaRPr lang="en-US"/>
          </a:p>
        </p:txBody>
      </p:sp>
    </p:spTree>
    <p:extLst>
      <p:ext uri="{BB962C8B-B14F-4D97-AF65-F5344CB8AC3E}">
        <p14:creationId xmlns:p14="http://schemas.microsoft.com/office/powerpoint/2010/main" val="1194952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in many ways, translating the normative neurodevelopmental theory and the relative new field of adolescent brain development by way of noninvasive human neuroimaging and brain-behavior research  to </a:t>
            </a:r>
            <a:r>
              <a:rPr lang="en-US" dirty="0" err="1"/>
              <a:t>substnative</a:t>
            </a:r>
            <a:r>
              <a:rPr lang="en-US" dirty="0"/>
              <a:t> clinical application and intervention with adolescents in psychiatric care remains very very challenge.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is recognizing the real translational gap that exists linking the types of more mechanistic research we may do in the lab to the work we do in the clinic. </a:t>
            </a:r>
          </a:p>
        </p:txBody>
      </p:sp>
      <p:sp>
        <p:nvSpPr>
          <p:cNvPr id="4" name="Slide Number Placeholder 3"/>
          <p:cNvSpPr>
            <a:spLocks noGrp="1"/>
          </p:cNvSpPr>
          <p:nvPr>
            <p:ph type="sldNum" sz="quarter" idx="10"/>
          </p:nvPr>
        </p:nvSpPr>
        <p:spPr/>
        <p:txBody>
          <a:bodyPr/>
          <a:lstStyle/>
          <a:p>
            <a:fld id="{6DD2E7C0-C7A6-B447-B22B-F39FB1DB7525}" type="slidenum">
              <a:rPr lang="en-US" smtClean="0"/>
              <a:t>7</a:t>
            </a:fld>
            <a:endParaRPr lang="en-US"/>
          </a:p>
        </p:txBody>
      </p:sp>
    </p:spTree>
    <p:extLst>
      <p:ext uri="{BB962C8B-B14F-4D97-AF65-F5344CB8AC3E}">
        <p14:creationId xmlns:p14="http://schemas.microsoft.com/office/powerpoint/2010/main" val="58465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this context, we might also acknowledge the broader challenges to the reproducibility of neuroscience studies more generally, that I would suggest further highlights this translation gap in my area.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considering some of the noted challenges from large-scale reproducibility investigations, highlighted by the titles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one of the ways that I think this in my own work, is that a necessary first step towards clinical utility is of course, research utility and reproducibility.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Something can not really be thought to be useful in clinical care, until we can really reliably use it in the lab. </a:t>
            </a:r>
          </a:p>
        </p:txBody>
      </p:sp>
      <p:sp>
        <p:nvSpPr>
          <p:cNvPr id="4" name="Slide Number Placeholder 3"/>
          <p:cNvSpPr>
            <a:spLocks noGrp="1"/>
          </p:cNvSpPr>
          <p:nvPr>
            <p:ph type="sldNum" sz="quarter" idx="10"/>
          </p:nvPr>
        </p:nvSpPr>
        <p:spPr/>
        <p:txBody>
          <a:bodyPr/>
          <a:lstStyle/>
          <a:p>
            <a:fld id="{6DD2E7C0-C7A6-B447-B22B-F39FB1DB7525}" type="slidenum">
              <a:rPr lang="en-US" smtClean="0"/>
              <a:t>8</a:t>
            </a:fld>
            <a:endParaRPr lang="en-US"/>
          </a:p>
        </p:txBody>
      </p:sp>
    </p:spTree>
    <p:extLst>
      <p:ext uri="{BB962C8B-B14F-4D97-AF65-F5344CB8AC3E}">
        <p14:creationId xmlns:p14="http://schemas.microsoft.com/office/powerpoint/2010/main" val="1101949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this end, a  primary focus of our current program of research, and the work I will be be presenting today, utilizes ”big data” and complementary “computational methods” in neurodevelopmental and human clinical neuroscience to work towards closing the gap in translation.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DD2E7C0-C7A6-B447-B22B-F39FB1DB7525}" type="slidenum">
              <a:rPr lang="en-US" smtClean="0"/>
              <a:t>9</a:t>
            </a:fld>
            <a:endParaRPr lang="en-US"/>
          </a:p>
        </p:txBody>
      </p:sp>
    </p:spTree>
    <p:extLst>
      <p:ext uri="{BB962C8B-B14F-4D97-AF65-F5344CB8AC3E}">
        <p14:creationId xmlns:p14="http://schemas.microsoft.com/office/powerpoint/2010/main" val="2725441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2EDE-EA66-FA12-0F1F-FD6B94CBB7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71C21-5264-4330-DB16-32F66A4FEE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0FC522-9B80-3694-5838-CAC000C31746}"/>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D7621B67-541E-18A5-8B29-C541EA2F6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008E7-3AF7-2C21-E76C-AC72C612FE33}"/>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3599770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53C9A-DF4D-CA84-3893-B55831EA42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A714E1-DC04-0D16-298C-C3B974EA35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B42BBD-8076-8F6A-7D27-00971AB1AC32}"/>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A611B8FF-B0F8-7787-273B-B26AC4792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D1991-AF19-5662-B344-27F3227A08B1}"/>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92655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9A7755-7670-130F-3F08-03C5B3D2CF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4F8B7A-E043-CF5D-45FA-BB806AC08C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D1EC4-5C29-4E24-D94A-C281E0F71598}"/>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0D0ACB88-B27B-D9EC-F359-D15422197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A0B63-F4E5-5E6A-E360-F40B035F6296}"/>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14503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A4FB4-65D8-F98A-8640-69454883B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0AD30-F62C-B203-1D12-CE5E3F125F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C20F3-B33E-1C6B-E364-F93C92825A66}"/>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36ACE075-87F5-3C44-FF12-C31ADD6CA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8C3F5-3E98-ECA3-2ED7-949FD542BDB4}"/>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08120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B0E9-055B-3D89-2A45-88F9A9B6C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62CB99-EE6C-9EFA-8FD6-7D504E8AE8B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674503-A85E-DB13-12B9-43DB85B4B11F}"/>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8E8E9320-8AF3-E596-CF3E-49F36322F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C7D811-386C-B766-68F4-D9EF387DA6E6}"/>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2993445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24B-9AE7-47A3-AD8C-246D919FFB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738CCD-32C0-101C-983B-8F2DFF23D6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03F8E2-69A8-10B1-0E5C-BF54E6E14B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C63C18-5C0D-AC2E-0DD7-D38E3DAC044F}"/>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6" name="Footer Placeholder 5">
            <a:extLst>
              <a:ext uri="{FF2B5EF4-FFF2-40B4-BE49-F238E27FC236}">
                <a16:creationId xmlns:a16="http://schemas.microsoft.com/office/drawing/2014/main" id="{554DEE69-0E62-C481-B481-08EE50DA4A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97069B-6D75-D03E-CC8C-1131450683EE}"/>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346234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2B54F-28FD-F75C-61A9-AE7C8BA43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58079C-E36A-8BB5-B6FE-9B255398F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C34418-1C91-7704-8A82-44EA8B1AD0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7B28AD-E3AC-19A1-ADDF-3D7ADD3601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F53C5E-42BD-9B00-E4C0-D73A95A419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BD27F1-93F8-3276-77AC-3EF662B6A916}"/>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8" name="Footer Placeholder 7">
            <a:extLst>
              <a:ext uri="{FF2B5EF4-FFF2-40B4-BE49-F238E27FC236}">
                <a16:creationId xmlns:a16="http://schemas.microsoft.com/office/drawing/2014/main" id="{B2644366-3099-CED4-C687-60A36009F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52F774-2D09-21E4-33EF-3814C05B04CD}"/>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869996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C9FE-DC17-73C9-9B30-0B814C2CFC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8EF25-657A-7B3D-251C-5B2C82B1F3E2}"/>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4" name="Footer Placeholder 3">
            <a:extLst>
              <a:ext uri="{FF2B5EF4-FFF2-40B4-BE49-F238E27FC236}">
                <a16:creationId xmlns:a16="http://schemas.microsoft.com/office/drawing/2014/main" id="{02D022F7-83CE-F973-C5BA-5478673BAD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D0227C-6687-C184-76E0-0BD0DC8E1B8A}"/>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17056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A005F-2861-CD08-CAFC-87A53C84752B}"/>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3" name="Footer Placeholder 2">
            <a:extLst>
              <a:ext uri="{FF2B5EF4-FFF2-40B4-BE49-F238E27FC236}">
                <a16:creationId xmlns:a16="http://schemas.microsoft.com/office/drawing/2014/main" id="{257AE03E-24CB-E8A7-6A2C-7C3ED150B4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108DA3-056F-AF6A-4A5E-603A0274C36D}"/>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218149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07E8-808E-AAE2-BB71-824C45499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D984DC-A9EB-BDE6-633D-3C1C0AE1F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97997-3B77-56E5-4CEE-99A542B6B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72F63-96E1-732E-DC73-4DA55E2FB57E}"/>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6" name="Footer Placeholder 5">
            <a:extLst>
              <a:ext uri="{FF2B5EF4-FFF2-40B4-BE49-F238E27FC236}">
                <a16:creationId xmlns:a16="http://schemas.microsoft.com/office/drawing/2014/main" id="{33A820EA-E90E-A774-02CA-FDA51131F7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B3FE12-1BBA-FA3A-0297-76AF9FC734C9}"/>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36766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5E0DE-9CD8-3E3F-26D6-2161F7D50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26678D-723C-61A7-F0CA-B3CB8F6502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72DFCD-852B-AED1-79F7-B47F2051C9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310E7-569A-2326-27A7-391D79397973}"/>
              </a:ext>
            </a:extLst>
          </p:cNvPr>
          <p:cNvSpPr>
            <a:spLocks noGrp="1"/>
          </p:cNvSpPr>
          <p:nvPr>
            <p:ph type="dt" sz="half" idx="10"/>
          </p:nvPr>
        </p:nvSpPr>
        <p:spPr/>
        <p:txBody>
          <a:bodyPr/>
          <a:lstStyle/>
          <a:p>
            <a:fld id="{599A9847-B0D2-124F-B141-7F9A5DFC6D02}" type="datetimeFigureOut">
              <a:rPr lang="en-US" smtClean="0"/>
              <a:t>6/22/24</a:t>
            </a:fld>
            <a:endParaRPr lang="en-US"/>
          </a:p>
        </p:txBody>
      </p:sp>
      <p:sp>
        <p:nvSpPr>
          <p:cNvPr id="6" name="Footer Placeholder 5">
            <a:extLst>
              <a:ext uri="{FF2B5EF4-FFF2-40B4-BE49-F238E27FC236}">
                <a16:creationId xmlns:a16="http://schemas.microsoft.com/office/drawing/2014/main" id="{E0E49DC3-A12D-2705-4377-D51CE5A0BD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B1533-A2E5-31A9-CFF0-777CF0A811B7}"/>
              </a:ext>
            </a:extLst>
          </p:cNvPr>
          <p:cNvSpPr>
            <a:spLocks noGrp="1"/>
          </p:cNvSpPr>
          <p:nvPr>
            <p:ph type="sldNum" sz="quarter" idx="12"/>
          </p:nvPr>
        </p:nvSpPr>
        <p:spPr/>
        <p:txBody>
          <a:bodyPr/>
          <a:lstStyle/>
          <a:p>
            <a:fld id="{D67CB052-AF33-AE42-876F-1C4089448354}" type="slidenum">
              <a:rPr lang="en-US" smtClean="0"/>
              <a:t>‹#›</a:t>
            </a:fld>
            <a:endParaRPr lang="en-US"/>
          </a:p>
        </p:txBody>
      </p:sp>
    </p:spTree>
    <p:extLst>
      <p:ext uri="{BB962C8B-B14F-4D97-AF65-F5344CB8AC3E}">
        <p14:creationId xmlns:p14="http://schemas.microsoft.com/office/powerpoint/2010/main" val="1205624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5BF90-8B63-0333-F73B-0B2B72887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B8714E-92DC-94F5-6233-44315A27C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825D5E-AC28-DB5D-A4AD-AE05B220C9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9A9847-B0D2-124F-B141-7F9A5DFC6D02}" type="datetimeFigureOut">
              <a:rPr lang="en-US" smtClean="0"/>
              <a:t>6/22/24</a:t>
            </a:fld>
            <a:endParaRPr lang="en-US"/>
          </a:p>
        </p:txBody>
      </p:sp>
      <p:sp>
        <p:nvSpPr>
          <p:cNvPr id="5" name="Footer Placeholder 4">
            <a:extLst>
              <a:ext uri="{FF2B5EF4-FFF2-40B4-BE49-F238E27FC236}">
                <a16:creationId xmlns:a16="http://schemas.microsoft.com/office/drawing/2014/main" id="{FC832415-27D2-A9EA-C0BB-592E130B6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6D50DC5-F906-3CE2-E38A-4C285D17E7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7CB052-AF33-AE42-876F-1C4089448354}" type="slidenum">
              <a:rPr lang="en-US" smtClean="0"/>
              <a:t>‹#›</a:t>
            </a:fld>
            <a:endParaRPr lang="en-US"/>
          </a:p>
        </p:txBody>
      </p:sp>
    </p:spTree>
    <p:extLst>
      <p:ext uri="{BB962C8B-B14F-4D97-AF65-F5344CB8AC3E}">
        <p14:creationId xmlns:p14="http://schemas.microsoft.com/office/powerpoint/2010/main" val="3129714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gif"/><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em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gif"/><Relationship Id="rId7" Type="http://schemas.openxmlformats.org/officeDocument/2006/relationships/image" Target="../media/image5.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40.emf"/></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ine of dots in the air&#10;&#10;Description automatically generated">
            <a:extLst>
              <a:ext uri="{FF2B5EF4-FFF2-40B4-BE49-F238E27FC236}">
                <a16:creationId xmlns:a16="http://schemas.microsoft.com/office/drawing/2014/main" id="{FC04B8F2-FA24-E673-011D-3166E743BDAD}"/>
              </a:ext>
            </a:extLst>
          </p:cNvPr>
          <p:cNvPicPr>
            <a:picLocks noChangeAspect="1"/>
          </p:cNvPicPr>
          <p:nvPr/>
        </p:nvPicPr>
        <p:blipFill rotWithShape="1">
          <a:blip r:embed="rId3">
            <a:alphaModFix amt="37000"/>
          </a:blip>
          <a:srcRect l="6845" b="12868"/>
          <a:stretch/>
        </p:blipFill>
        <p:spPr>
          <a:xfrm>
            <a:off x="1608828" y="331074"/>
            <a:ext cx="8974344" cy="6311346"/>
          </a:xfrm>
          <a:prstGeom prst="rect">
            <a:avLst/>
          </a:prstGeom>
        </p:spPr>
      </p:pic>
      <p:sp>
        <p:nvSpPr>
          <p:cNvPr id="12" name="Title 1">
            <a:extLst>
              <a:ext uri="{FF2B5EF4-FFF2-40B4-BE49-F238E27FC236}">
                <a16:creationId xmlns:a16="http://schemas.microsoft.com/office/drawing/2014/main" id="{5FCCB97C-3A2B-A144-ACC3-DD8FC003C2A6}"/>
              </a:ext>
            </a:extLst>
          </p:cNvPr>
          <p:cNvSpPr>
            <a:spLocks noGrp="1"/>
          </p:cNvSpPr>
          <p:nvPr>
            <p:ph type="ctrTitle"/>
          </p:nvPr>
        </p:nvSpPr>
        <p:spPr>
          <a:xfrm>
            <a:off x="433952" y="1603390"/>
            <a:ext cx="11468745" cy="2387600"/>
          </a:xfrm>
        </p:spPr>
        <p:txBody>
          <a:bodyPr>
            <a:noAutofit/>
          </a:bodyPr>
          <a:lstStyle/>
          <a:p>
            <a:r>
              <a:rPr lang="en-US" sz="4200" b="1" dirty="0">
                <a:latin typeface="Avenir Book" panose="02000503020000020003" pitchFamily="2" charset="0"/>
                <a:ea typeface="Avenir Next" charset="0"/>
                <a:cs typeface="Avenir Next" charset="0"/>
              </a:rPr>
              <a:t>Modeling Adolescent</a:t>
            </a:r>
            <a:br>
              <a:rPr lang="en-US" sz="4200" b="1" dirty="0">
                <a:latin typeface="Avenir Book" panose="02000503020000020003" pitchFamily="2" charset="0"/>
                <a:ea typeface="Avenir Next" charset="0"/>
                <a:cs typeface="Avenir Next" charset="0"/>
              </a:rPr>
            </a:br>
            <a:r>
              <a:rPr lang="en-US" sz="4200" b="1" dirty="0">
                <a:latin typeface="Avenir Book" panose="02000503020000020003" pitchFamily="2" charset="0"/>
                <a:ea typeface="Avenir Next" charset="0"/>
                <a:cs typeface="Avenir Next" charset="0"/>
              </a:rPr>
              <a:t>Executive Function Development Across Assessments and Datasets</a:t>
            </a:r>
          </a:p>
        </p:txBody>
      </p:sp>
      <p:sp>
        <p:nvSpPr>
          <p:cNvPr id="13" name="Subtitle 2">
            <a:extLst>
              <a:ext uri="{FF2B5EF4-FFF2-40B4-BE49-F238E27FC236}">
                <a16:creationId xmlns:a16="http://schemas.microsoft.com/office/drawing/2014/main" id="{81F31DB9-1082-BA44-9618-91A01D6C74B3}"/>
              </a:ext>
            </a:extLst>
          </p:cNvPr>
          <p:cNvSpPr>
            <a:spLocks noGrp="1"/>
          </p:cNvSpPr>
          <p:nvPr>
            <p:ph type="subTitle" idx="1"/>
          </p:nvPr>
        </p:nvSpPr>
        <p:spPr>
          <a:xfrm>
            <a:off x="1524000" y="4103476"/>
            <a:ext cx="9144000" cy="2665018"/>
          </a:xfrm>
        </p:spPr>
        <p:txBody>
          <a:bodyPr>
            <a:normAutofit/>
          </a:bodyPr>
          <a:lstStyle/>
          <a:p>
            <a:pPr>
              <a:spcBef>
                <a:spcPts val="500"/>
              </a:spcBef>
            </a:pPr>
            <a:r>
              <a:rPr lang="en-US" dirty="0">
                <a:latin typeface="Avenir Next" charset="0"/>
                <a:ea typeface="Avenir Next" charset="0"/>
                <a:cs typeface="Avenir Next" charset="0"/>
              </a:rPr>
              <a:t>Brenden Tervo-Clemmens, PhD</a:t>
            </a:r>
          </a:p>
          <a:p>
            <a:pPr>
              <a:spcBef>
                <a:spcPts val="500"/>
              </a:spcBef>
            </a:pPr>
            <a:r>
              <a:rPr lang="en-US" dirty="0">
                <a:latin typeface="Avenir Book" panose="02000503020000020003" pitchFamily="2" charset="0"/>
              </a:rPr>
              <a:t>University of Minnesota</a:t>
            </a:r>
          </a:p>
          <a:p>
            <a:pPr>
              <a:spcBef>
                <a:spcPts val="500"/>
              </a:spcBef>
            </a:pPr>
            <a:r>
              <a:rPr lang="en-US" dirty="0" err="1">
                <a:latin typeface="Avenir Book" panose="02000503020000020003" pitchFamily="2" charset="0"/>
              </a:rPr>
              <a:t>btervocl@umn.edu</a:t>
            </a:r>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Next" charset="0"/>
              <a:ea typeface="Avenir Next" charset="0"/>
              <a:cs typeface="Avenir Next" charset="0"/>
            </a:endParaRPr>
          </a:p>
          <a:p>
            <a:endParaRPr lang="en-US" dirty="0">
              <a:latin typeface="Avenir Next" charset="0"/>
              <a:ea typeface="Avenir Next" charset="0"/>
              <a:cs typeface="Avenir Next" charset="0"/>
            </a:endParaRPr>
          </a:p>
        </p:txBody>
      </p:sp>
      <p:pic>
        <p:nvPicPr>
          <p:cNvPr id="2" name="Picture 1">
            <a:extLst>
              <a:ext uri="{FF2B5EF4-FFF2-40B4-BE49-F238E27FC236}">
                <a16:creationId xmlns:a16="http://schemas.microsoft.com/office/drawing/2014/main" id="{90622F48-289B-63C9-6B0C-6D18C9834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39" y="6243311"/>
            <a:ext cx="355424" cy="355424"/>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5B8EE90-D7DC-5DA2-27FE-6454782912FF}"/>
              </a:ext>
            </a:extLst>
          </p:cNvPr>
          <p:cNvPicPr>
            <a:picLocks noChangeAspect="1"/>
          </p:cNvPicPr>
          <p:nvPr/>
        </p:nvPicPr>
        <p:blipFill>
          <a:blip r:embed="rId5"/>
          <a:stretch>
            <a:fillRect/>
          </a:stretch>
        </p:blipFill>
        <p:spPr>
          <a:xfrm>
            <a:off x="853313" y="6243310"/>
            <a:ext cx="355425" cy="355425"/>
          </a:xfrm>
          <a:prstGeom prst="rect">
            <a:avLst/>
          </a:prstGeom>
        </p:spPr>
      </p:pic>
      <p:sp>
        <p:nvSpPr>
          <p:cNvPr id="8" name="Subtitle 2">
            <a:extLst>
              <a:ext uri="{FF2B5EF4-FFF2-40B4-BE49-F238E27FC236}">
                <a16:creationId xmlns:a16="http://schemas.microsoft.com/office/drawing/2014/main" id="{2A848460-7D70-3DF4-EFED-71312A437FCC}"/>
              </a:ext>
            </a:extLst>
          </p:cNvPr>
          <p:cNvSpPr txBox="1">
            <a:spLocks/>
          </p:cNvSpPr>
          <p:nvPr/>
        </p:nvSpPr>
        <p:spPr>
          <a:xfrm>
            <a:off x="-2430651" y="6243310"/>
            <a:ext cx="9144000" cy="2665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i="1" dirty="0">
                <a:latin typeface="Avenir Book" panose="02000503020000020003" pitchFamily="2" charset="0"/>
              </a:rPr>
              <a:t>@</a:t>
            </a:r>
            <a:r>
              <a:rPr lang="en-US" sz="1600" i="1" dirty="0" err="1">
                <a:latin typeface="Avenir Book" panose="02000503020000020003" pitchFamily="2" charset="0"/>
              </a:rPr>
              <a:t>tervoclemmensb</a:t>
            </a:r>
            <a:endParaRPr lang="en-US" sz="1600" i="1" dirty="0">
              <a:latin typeface="Avenir Book" panose="02000503020000020003" pitchFamily="2" charset="0"/>
            </a:endParaRPr>
          </a:p>
          <a:p>
            <a:endParaRPr lang="en-US" dirty="0">
              <a:latin typeface="Avenir Book" panose="02000503020000020003" pitchFamily="2" charset="0"/>
            </a:endParaRPr>
          </a:p>
          <a:p>
            <a:endParaRPr lang="en-US" dirty="0">
              <a:latin typeface="Avenir Next" charset="0"/>
              <a:ea typeface="Avenir Next" charset="0"/>
              <a:cs typeface="Avenir Next" charset="0"/>
            </a:endParaRPr>
          </a:p>
          <a:p>
            <a:endParaRPr lang="en-US" dirty="0">
              <a:latin typeface="Avenir Next" charset="0"/>
              <a:ea typeface="Avenir Next" charset="0"/>
              <a:cs typeface="Avenir Next" charset="0"/>
            </a:endParaRPr>
          </a:p>
        </p:txBody>
      </p:sp>
      <p:pic>
        <p:nvPicPr>
          <p:cNvPr id="9" name="Graphic 6">
            <a:extLst>
              <a:ext uri="{FF2B5EF4-FFF2-40B4-BE49-F238E27FC236}">
                <a16:creationId xmlns:a16="http://schemas.microsoft.com/office/drawing/2014/main" id="{9BE8A225-A334-1FC3-19CD-AB46AF9BE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2527" y="533689"/>
            <a:ext cx="1494871" cy="882869"/>
          </a:xfrm>
          <a:prstGeom prst="rect">
            <a:avLst/>
          </a:prstGeom>
        </p:spPr>
      </p:pic>
      <p:pic>
        <p:nvPicPr>
          <p:cNvPr id="1028" name="Picture 4" descr="MIDB (@UMN_MIDB) / X">
            <a:extLst>
              <a:ext uri="{FF2B5EF4-FFF2-40B4-BE49-F238E27FC236}">
                <a16:creationId xmlns:a16="http://schemas.microsoft.com/office/drawing/2014/main" id="{CD8E1C22-BD2D-4595-AE36-D7A452196D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7455" y="375101"/>
            <a:ext cx="1184263" cy="11842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721E6B-0914-ED4E-6B7F-72D3770AF114}"/>
              </a:ext>
            </a:extLst>
          </p:cNvPr>
          <p:cNvPicPr>
            <a:picLocks noChangeAspect="1"/>
          </p:cNvPicPr>
          <p:nvPr/>
        </p:nvPicPr>
        <p:blipFill>
          <a:blip r:embed="rId9"/>
          <a:stretch>
            <a:fillRect/>
          </a:stretch>
        </p:blipFill>
        <p:spPr>
          <a:xfrm>
            <a:off x="10501527" y="266434"/>
            <a:ext cx="1336685" cy="1417377"/>
          </a:xfrm>
          <a:prstGeom prst="rect">
            <a:avLst/>
          </a:prstGeom>
        </p:spPr>
      </p:pic>
    </p:spTree>
    <p:extLst>
      <p:ext uri="{BB962C8B-B14F-4D97-AF65-F5344CB8AC3E}">
        <p14:creationId xmlns:p14="http://schemas.microsoft.com/office/powerpoint/2010/main" val="3847274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7365EDE-96F3-4CDE-037C-6D94388A34A5}"/>
              </a:ext>
            </a:extLst>
          </p:cNvPr>
          <p:cNvSpPr txBox="1">
            <a:spLocks/>
          </p:cNvSpPr>
          <p:nvPr/>
        </p:nvSpPr>
        <p:spPr>
          <a:xfrm>
            <a:off x="6482598" y="2265988"/>
            <a:ext cx="1767028" cy="366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2000" dirty="0">
              <a:latin typeface="Avenir Book" charset="0"/>
              <a:ea typeface="Avenir Book" charset="0"/>
              <a:cs typeface="Avenir Book" charset="0"/>
            </a:endParaRPr>
          </a:p>
        </p:txBody>
      </p:sp>
      <p:pic>
        <p:nvPicPr>
          <p:cNvPr id="33" name="Picture 32">
            <a:extLst>
              <a:ext uri="{FF2B5EF4-FFF2-40B4-BE49-F238E27FC236}">
                <a16:creationId xmlns:a16="http://schemas.microsoft.com/office/drawing/2014/main" id="{F6EBA42A-358C-5B16-6D7B-450198C10E0E}"/>
              </a:ext>
            </a:extLst>
          </p:cNvPr>
          <p:cNvPicPr>
            <a:picLocks noChangeAspect="1"/>
          </p:cNvPicPr>
          <p:nvPr/>
        </p:nvPicPr>
        <p:blipFill>
          <a:blip r:embed="rId3"/>
          <a:stretch>
            <a:fillRect/>
          </a:stretch>
        </p:blipFill>
        <p:spPr>
          <a:xfrm>
            <a:off x="1171645" y="2614926"/>
            <a:ext cx="10716491" cy="2798102"/>
          </a:xfrm>
          <a:prstGeom prst="rect">
            <a:avLst/>
          </a:prstGeom>
        </p:spPr>
      </p:pic>
      <p:sp>
        <p:nvSpPr>
          <p:cNvPr id="7" name="Title 1">
            <a:extLst>
              <a:ext uri="{FF2B5EF4-FFF2-40B4-BE49-F238E27FC236}">
                <a16:creationId xmlns:a16="http://schemas.microsoft.com/office/drawing/2014/main" id="{A8C77567-8E7B-67A2-7A7C-5DBA81D14F9A}"/>
              </a:ext>
            </a:extLst>
          </p:cNvPr>
          <p:cNvSpPr>
            <a:spLocks noGrp="1"/>
          </p:cNvSpPr>
          <p:nvPr>
            <p:ph type="title"/>
          </p:nvPr>
        </p:nvSpPr>
        <p:spPr>
          <a:xfrm>
            <a:off x="838200" y="365125"/>
            <a:ext cx="10515600" cy="1325563"/>
          </a:xfrm>
        </p:spPr>
        <p:txBody>
          <a:bodyPr>
            <a:noAutofit/>
          </a:bodyPr>
          <a:lstStyle/>
          <a:p>
            <a:r>
              <a:rPr lang="en-US" sz="4200" dirty="0">
                <a:latin typeface="Avenir Next" panose="020B0503020202020204" pitchFamily="34" charset="0"/>
                <a:ea typeface="Avenir Next" charset="0"/>
                <a:cs typeface="Avenir Next" charset="0"/>
              </a:rPr>
              <a:t>Leveraging Big Data in Adolescent Transitional Science</a:t>
            </a:r>
          </a:p>
        </p:txBody>
      </p:sp>
    </p:spTree>
    <p:extLst>
      <p:ext uri="{BB962C8B-B14F-4D97-AF65-F5344CB8AC3E}">
        <p14:creationId xmlns:p14="http://schemas.microsoft.com/office/powerpoint/2010/main" val="46433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B3267E0-9229-554A-85A7-04C615A2DD4A}"/>
              </a:ext>
            </a:extLst>
          </p:cNvPr>
          <p:cNvPicPr>
            <a:picLocks noChangeAspect="1"/>
          </p:cNvPicPr>
          <p:nvPr/>
        </p:nvPicPr>
        <p:blipFill>
          <a:blip r:embed="rId3"/>
          <a:stretch>
            <a:fillRect/>
          </a:stretch>
        </p:blipFill>
        <p:spPr>
          <a:xfrm>
            <a:off x="1377202" y="3163178"/>
            <a:ext cx="6753588" cy="3191256"/>
          </a:xfrm>
          <a:prstGeom prst="rect">
            <a:avLst/>
          </a:prstGeom>
        </p:spPr>
      </p:pic>
      <p:sp>
        <p:nvSpPr>
          <p:cNvPr id="18" name="Title 1">
            <a:extLst>
              <a:ext uri="{FF2B5EF4-FFF2-40B4-BE49-F238E27FC236}">
                <a16:creationId xmlns:a16="http://schemas.microsoft.com/office/drawing/2014/main" id="{C08A2B5C-C67B-CA48-95AC-C3548F68E4F4}"/>
              </a:ext>
            </a:extLst>
          </p:cNvPr>
          <p:cNvSpPr>
            <a:spLocks noGrp="1"/>
          </p:cNvSpPr>
          <p:nvPr>
            <p:ph type="title"/>
          </p:nvPr>
        </p:nvSpPr>
        <p:spPr>
          <a:xfrm>
            <a:off x="838200" y="365125"/>
            <a:ext cx="10515600" cy="1325563"/>
          </a:xfrm>
        </p:spPr>
        <p:txBody>
          <a:bodyPr/>
          <a:lstStyle/>
          <a:p>
            <a:r>
              <a:rPr lang="en-US" dirty="0">
                <a:latin typeface="Avenir Next" charset="0"/>
                <a:ea typeface="Avenir Next" charset="0"/>
                <a:cs typeface="Avenir Next" charset="0"/>
              </a:rPr>
              <a:t>Lifespan non-linear modeling as insights into development periods</a:t>
            </a:r>
          </a:p>
        </p:txBody>
      </p:sp>
      <p:sp>
        <p:nvSpPr>
          <p:cNvPr id="21" name="Content Placeholder 2">
            <a:extLst>
              <a:ext uri="{FF2B5EF4-FFF2-40B4-BE49-F238E27FC236}">
                <a16:creationId xmlns:a16="http://schemas.microsoft.com/office/drawing/2014/main" id="{C2CAD907-42E9-6543-8586-6FA4BED9F101}"/>
              </a:ext>
            </a:extLst>
          </p:cNvPr>
          <p:cNvSpPr>
            <a:spLocks noGrp="1"/>
          </p:cNvSpPr>
          <p:nvPr>
            <p:ph idx="1"/>
          </p:nvPr>
        </p:nvSpPr>
        <p:spPr>
          <a:xfrm>
            <a:off x="792480" y="1727304"/>
            <a:ext cx="10515600" cy="4351338"/>
          </a:xfrm>
        </p:spPr>
        <p:txBody>
          <a:bodyPr>
            <a:noAutofit/>
          </a:bodyPr>
          <a:lstStyle/>
          <a:p>
            <a:pPr marL="0" indent="0">
              <a:buNone/>
            </a:pPr>
            <a:r>
              <a:rPr lang="en-US" dirty="0">
                <a:latin typeface="Avenir Next" charset="0"/>
                <a:ea typeface="Avenir Next" charset="0"/>
                <a:cs typeface="Avenir Next" charset="0"/>
              </a:rPr>
              <a:t>General Additive (Mixed) Models (GAM/GAMMs)</a:t>
            </a:r>
            <a:r>
              <a:rPr lang="en-US" baseline="30000" dirty="0">
                <a:latin typeface="Avenir Next" charset="0"/>
                <a:ea typeface="Avenir Next" charset="0"/>
                <a:cs typeface="Avenir Next" charset="0"/>
              </a:rPr>
              <a:t>1</a:t>
            </a:r>
            <a:endParaRPr lang="en-US" dirty="0">
              <a:latin typeface="Avenir Next" charset="0"/>
              <a:ea typeface="Avenir Next" charset="0"/>
              <a:cs typeface="Avenir Next" charset="0"/>
            </a:endParaRPr>
          </a:p>
          <a:p>
            <a:pPr marL="457200" lvl="1" indent="0">
              <a:buNone/>
            </a:pPr>
            <a:r>
              <a:rPr lang="en-US" dirty="0">
                <a:latin typeface="Avenir Next" charset="0"/>
                <a:ea typeface="Avenir Next" charset="0"/>
                <a:cs typeface="Avenir Next" charset="0"/>
              </a:rPr>
              <a:t>Non-linear modeling</a:t>
            </a:r>
          </a:p>
          <a:p>
            <a:pPr marL="457200" lvl="1" indent="0">
              <a:buNone/>
            </a:pPr>
            <a:r>
              <a:rPr lang="en-US" dirty="0">
                <a:latin typeface="Avenir Next" charset="0"/>
                <a:ea typeface="Avenir Next" charset="0"/>
                <a:cs typeface="Avenir Next" charset="0"/>
              </a:rPr>
              <a:t>Quantitatively defined functional form</a:t>
            </a:r>
          </a:p>
          <a:p>
            <a:pPr marL="457200" lvl="1" indent="0">
              <a:buNone/>
            </a:pPr>
            <a:r>
              <a:rPr lang="en-US" dirty="0">
                <a:latin typeface="Avenir Next" charset="0"/>
                <a:ea typeface="Avenir Next" charset="0"/>
                <a:cs typeface="Avenir Next" charset="0"/>
              </a:rPr>
              <a:t>	Penalized splines</a:t>
            </a:r>
          </a:p>
          <a:p>
            <a:pPr marL="0" indent="0">
              <a:buNone/>
            </a:pPr>
            <a:endParaRPr lang="en-US" dirty="0">
              <a:latin typeface="Avenir Next" charset="0"/>
              <a:ea typeface="Avenir Next" charset="0"/>
              <a:cs typeface="Avenir Next" charset="0"/>
            </a:endParaRPr>
          </a:p>
          <a:p>
            <a:pPr marL="0" indent="0">
              <a:buNone/>
            </a:pPr>
            <a:endParaRPr lang="en-US" b="1" dirty="0">
              <a:latin typeface="Avenir Next" charset="0"/>
              <a:ea typeface="Avenir Next" charset="0"/>
              <a:cs typeface="Avenir Next" charset="0"/>
            </a:endParaRPr>
          </a:p>
          <a:p>
            <a:pPr marL="0" indent="0">
              <a:buNone/>
            </a:pPr>
            <a:endParaRPr lang="en-US" b="1" dirty="0">
              <a:latin typeface="Avenir Next" charset="0"/>
              <a:ea typeface="Avenir Next" charset="0"/>
              <a:cs typeface="Avenir Next" charset="0"/>
            </a:endParaRPr>
          </a:p>
        </p:txBody>
      </p:sp>
      <p:sp>
        <p:nvSpPr>
          <p:cNvPr id="5" name="Rectangle 4">
            <a:extLst>
              <a:ext uri="{FF2B5EF4-FFF2-40B4-BE49-F238E27FC236}">
                <a16:creationId xmlns:a16="http://schemas.microsoft.com/office/drawing/2014/main" id="{C116A926-1DFA-F54F-BF23-15160D5ED094}"/>
              </a:ext>
            </a:extLst>
          </p:cNvPr>
          <p:cNvSpPr/>
          <p:nvPr/>
        </p:nvSpPr>
        <p:spPr>
          <a:xfrm>
            <a:off x="811141" y="6368890"/>
            <a:ext cx="10515600" cy="369332"/>
          </a:xfrm>
          <a:prstGeom prst="rect">
            <a:avLst/>
          </a:prstGeom>
        </p:spPr>
        <p:txBody>
          <a:bodyPr wrap="square">
            <a:spAutoFit/>
          </a:bodyPr>
          <a:lstStyle/>
          <a:p>
            <a:r>
              <a:rPr lang="en-US" baseline="30000" dirty="0">
                <a:latin typeface="Avenir Book" charset="0"/>
                <a:ea typeface="Avenir Book" charset="0"/>
                <a:cs typeface="Avenir Book" charset="0"/>
              </a:rPr>
              <a:t>1</a:t>
            </a:r>
            <a:r>
              <a:rPr lang="en-US" dirty="0">
                <a:latin typeface="Avenir Book" charset="0"/>
                <a:ea typeface="Avenir Book" charset="0"/>
                <a:cs typeface="Avenir Book" charset="0"/>
              </a:rPr>
              <a:t>Wood, 2018, MGCV Package</a:t>
            </a:r>
          </a:p>
        </p:txBody>
      </p:sp>
      <p:sp>
        <p:nvSpPr>
          <p:cNvPr id="8" name="Title 1">
            <a:extLst>
              <a:ext uri="{FF2B5EF4-FFF2-40B4-BE49-F238E27FC236}">
                <a16:creationId xmlns:a16="http://schemas.microsoft.com/office/drawing/2014/main" id="{34388F96-8E03-044D-B335-945F1BEA957A}"/>
              </a:ext>
            </a:extLst>
          </p:cNvPr>
          <p:cNvSpPr txBox="1">
            <a:spLocks/>
          </p:cNvSpPr>
          <p:nvPr/>
        </p:nvSpPr>
        <p:spPr>
          <a:xfrm>
            <a:off x="8744389" y="4350908"/>
            <a:ext cx="677741" cy="3473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dirty="0">
              <a:latin typeface="Helvetica" charset="0"/>
              <a:ea typeface="Helvetica" charset="0"/>
              <a:cs typeface="Helvetica" charset="0"/>
            </a:endParaRPr>
          </a:p>
          <a:p>
            <a:r>
              <a:rPr lang="en-US" sz="1400" dirty="0">
                <a:latin typeface="Helvetica" charset="0"/>
                <a:ea typeface="Helvetica" charset="0"/>
                <a:cs typeface="Helvetica" charset="0"/>
              </a:rPr>
              <a:t>Linear</a:t>
            </a:r>
          </a:p>
        </p:txBody>
      </p:sp>
      <p:cxnSp>
        <p:nvCxnSpPr>
          <p:cNvPr id="9" name="Straight Connector 8">
            <a:extLst>
              <a:ext uri="{FF2B5EF4-FFF2-40B4-BE49-F238E27FC236}">
                <a16:creationId xmlns:a16="http://schemas.microsoft.com/office/drawing/2014/main" id="{3B68FE83-9618-E847-B4C9-A92614009071}"/>
              </a:ext>
            </a:extLst>
          </p:cNvPr>
          <p:cNvCxnSpPr>
            <a:cxnSpLocks/>
          </p:cNvCxnSpPr>
          <p:nvPr/>
        </p:nvCxnSpPr>
        <p:spPr>
          <a:xfrm flipH="1">
            <a:off x="8671779" y="4790430"/>
            <a:ext cx="822960"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E9A8668-F3CD-B74A-B32F-5B5FD6AD3550}"/>
              </a:ext>
            </a:extLst>
          </p:cNvPr>
          <p:cNvSpPr txBox="1">
            <a:spLocks/>
          </p:cNvSpPr>
          <p:nvPr/>
        </p:nvSpPr>
        <p:spPr>
          <a:xfrm>
            <a:off x="8743426" y="5405140"/>
            <a:ext cx="590886" cy="3473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dirty="0">
              <a:latin typeface="Helvetica" charset="0"/>
              <a:ea typeface="Helvetica" charset="0"/>
              <a:cs typeface="Helvetica" charset="0"/>
            </a:endParaRPr>
          </a:p>
          <a:p>
            <a:r>
              <a:rPr lang="en-US" sz="1400" dirty="0">
                <a:latin typeface="Helvetica" charset="0"/>
                <a:ea typeface="Helvetica" charset="0"/>
                <a:cs typeface="Helvetica" charset="0"/>
              </a:rPr>
              <a:t>GAM</a:t>
            </a:r>
          </a:p>
        </p:txBody>
      </p:sp>
      <p:cxnSp>
        <p:nvCxnSpPr>
          <p:cNvPr id="11" name="Straight Connector 10">
            <a:extLst>
              <a:ext uri="{FF2B5EF4-FFF2-40B4-BE49-F238E27FC236}">
                <a16:creationId xmlns:a16="http://schemas.microsoft.com/office/drawing/2014/main" id="{31BD7BC9-D654-BA4D-9C72-969B07A9D3B3}"/>
              </a:ext>
            </a:extLst>
          </p:cNvPr>
          <p:cNvCxnSpPr>
            <a:cxnSpLocks/>
          </p:cNvCxnSpPr>
          <p:nvPr/>
        </p:nvCxnSpPr>
        <p:spPr>
          <a:xfrm flipH="1">
            <a:off x="8673219" y="5844662"/>
            <a:ext cx="820081" cy="0"/>
          </a:xfrm>
          <a:prstGeom prst="line">
            <a:avLst/>
          </a:prstGeom>
          <a:ln w="41275">
            <a:solidFill>
              <a:srgbClr val="3266FF"/>
            </a:solidFill>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8578A91D-3B13-9243-BA36-3E6587930197}"/>
              </a:ext>
            </a:extLst>
          </p:cNvPr>
          <p:cNvSpPr txBox="1">
            <a:spLocks/>
          </p:cNvSpPr>
          <p:nvPr/>
        </p:nvSpPr>
        <p:spPr>
          <a:xfrm>
            <a:off x="8744389" y="4902696"/>
            <a:ext cx="677741" cy="3473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400" dirty="0">
              <a:latin typeface="Helvetica" charset="0"/>
              <a:ea typeface="Helvetica" charset="0"/>
              <a:cs typeface="Helvetica" charset="0"/>
            </a:endParaRPr>
          </a:p>
          <a:p>
            <a:r>
              <a:rPr lang="en-US" sz="1400" dirty="0">
                <a:latin typeface="Helvetica" charset="0"/>
                <a:ea typeface="Helvetica" charset="0"/>
                <a:cs typeface="Helvetica" charset="0"/>
              </a:rPr>
              <a:t>Poly.</a:t>
            </a:r>
          </a:p>
        </p:txBody>
      </p:sp>
      <p:cxnSp>
        <p:nvCxnSpPr>
          <p:cNvPr id="26" name="Straight Connector 25">
            <a:extLst>
              <a:ext uri="{FF2B5EF4-FFF2-40B4-BE49-F238E27FC236}">
                <a16:creationId xmlns:a16="http://schemas.microsoft.com/office/drawing/2014/main" id="{77905814-AC80-F446-BF80-3D117931D04A}"/>
              </a:ext>
            </a:extLst>
          </p:cNvPr>
          <p:cNvCxnSpPr>
            <a:cxnSpLocks/>
          </p:cNvCxnSpPr>
          <p:nvPr/>
        </p:nvCxnSpPr>
        <p:spPr>
          <a:xfrm flipH="1">
            <a:off x="8671779" y="5342218"/>
            <a:ext cx="822960" cy="0"/>
          </a:xfrm>
          <a:prstGeom prst="line">
            <a:avLst/>
          </a:prstGeom>
          <a:ln w="41275">
            <a:solidFill>
              <a:srgbClr val="FEA5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984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FAA82-BCDD-EC40-8F02-BFC8709047E4}"/>
              </a:ext>
            </a:extLst>
          </p:cNvPr>
          <p:cNvSpPr>
            <a:spLocks noGrp="1"/>
          </p:cNvSpPr>
          <p:nvPr>
            <p:ph type="sldNum" sz="quarter" idx="12"/>
          </p:nvPr>
        </p:nvSpPr>
        <p:spPr/>
        <p:txBody>
          <a:bodyPr/>
          <a:lstStyle/>
          <a:p>
            <a:fld id="{279D0B41-BAFE-8147-BCBE-57891B617B79}" type="slidenum">
              <a:rPr lang="en-US" smtClean="0"/>
              <a:t>12</a:t>
            </a:fld>
            <a:endParaRPr lang="en-US"/>
          </a:p>
        </p:txBody>
      </p:sp>
      <p:sp>
        <p:nvSpPr>
          <p:cNvPr id="15" name="Content Placeholder 2">
            <a:extLst>
              <a:ext uri="{FF2B5EF4-FFF2-40B4-BE49-F238E27FC236}">
                <a16:creationId xmlns:a16="http://schemas.microsoft.com/office/drawing/2014/main" id="{04F38F43-7D6A-8449-B7BF-13292604E0FD}"/>
              </a:ext>
            </a:extLst>
          </p:cNvPr>
          <p:cNvSpPr>
            <a:spLocks noGrp="1"/>
          </p:cNvSpPr>
          <p:nvPr>
            <p:ph idx="1"/>
          </p:nvPr>
        </p:nvSpPr>
        <p:spPr>
          <a:xfrm>
            <a:off x="838200" y="1939519"/>
            <a:ext cx="11049000" cy="4133477"/>
          </a:xfrm>
        </p:spPr>
        <p:txBody>
          <a:bodyPr>
            <a:normAutofit/>
          </a:bodyPr>
          <a:lstStyle/>
          <a:p>
            <a:pPr marL="0" indent="0">
              <a:buNone/>
            </a:pPr>
            <a:endParaRPr lang="en-US" sz="2400" baseline="30000" dirty="0">
              <a:latin typeface="Avenir Next" panose="020B0503020202020204" pitchFamily="34" charset="0"/>
              <a:ea typeface="Avenir Book" charset="0"/>
              <a:cs typeface="Avenir Book" charset="0"/>
            </a:endParaRPr>
          </a:p>
          <a:p>
            <a:pPr marL="0" indent="0">
              <a:buNone/>
            </a:pPr>
            <a:endParaRPr lang="en-US" sz="2400" baseline="30000" dirty="0">
              <a:latin typeface="Avenir Next" panose="020B0503020202020204" pitchFamily="34" charset="0"/>
              <a:ea typeface="Avenir Book" charset="0"/>
              <a:cs typeface="Avenir Book" charset="0"/>
            </a:endParaRPr>
          </a:p>
          <a:p>
            <a:pPr lvl="1"/>
            <a:endParaRPr lang="en-US" sz="2000" dirty="0">
              <a:latin typeface="Avenir Book" charset="0"/>
              <a:ea typeface="Avenir Book" charset="0"/>
              <a:cs typeface="Avenir Book" charset="0"/>
            </a:endParaRPr>
          </a:p>
          <a:p>
            <a:pPr lvl="1"/>
            <a:endParaRPr lang="en-US" sz="2000" dirty="0">
              <a:latin typeface="Avenir Book" charset="0"/>
              <a:ea typeface="Avenir Book" charset="0"/>
              <a:cs typeface="Avenir Book" charset="0"/>
            </a:endParaRPr>
          </a:p>
        </p:txBody>
      </p:sp>
      <p:sp>
        <p:nvSpPr>
          <p:cNvPr id="21" name="Title 1">
            <a:extLst>
              <a:ext uri="{FF2B5EF4-FFF2-40B4-BE49-F238E27FC236}">
                <a16:creationId xmlns:a16="http://schemas.microsoft.com/office/drawing/2014/main" id="{DB2D9D4E-6EDB-9442-9CC2-47B53D621280}"/>
              </a:ext>
            </a:extLst>
          </p:cNvPr>
          <p:cNvSpPr>
            <a:spLocks noGrp="1"/>
          </p:cNvSpPr>
          <p:nvPr>
            <p:ph type="title"/>
          </p:nvPr>
        </p:nvSpPr>
        <p:spPr>
          <a:xfrm>
            <a:off x="838199" y="365125"/>
            <a:ext cx="11049000" cy="1325563"/>
          </a:xfrm>
        </p:spPr>
        <p:txBody>
          <a:bodyPr/>
          <a:lstStyle/>
          <a:p>
            <a:r>
              <a:rPr lang="en-US" dirty="0">
                <a:latin typeface="Avenir Next" panose="020B0503020202020204" pitchFamily="34" charset="0"/>
              </a:rPr>
              <a:t>Neurobehavioral Theories of Adolescence</a:t>
            </a:r>
          </a:p>
        </p:txBody>
      </p:sp>
      <p:sp>
        <p:nvSpPr>
          <p:cNvPr id="3" name="Content Placeholder 2">
            <a:extLst>
              <a:ext uri="{FF2B5EF4-FFF2-40B4-BE49-F238E27FC236}">
                <a16:creationId xmlns:a16="http://schemas.microsoft.com/office/drawing/2014/main" id="{0FFCEE69-EEFA-A458-F6C3-22D8947AF9A4}"/>
              </a:ext>
            </a:extLst>
          </p:cNvPr>
          <p:cNvSpPr txBox="1">
            <a:spLocks/>
          </p:cNvSpPr>
          <p:nvPr/>
        </p:nvSpPr>
        <p:spPr>
          <a:xfrm>
            <a:off x="838200" y="1840129"/>
            <a:ext cx="10961914" cy="729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600" dirty="0">
                <a:latin typeface="Avenir Next" panose="020B0503020202020204" pitchFamily="34" charset="0"/>
                <a:ea typeface="Avenir Book" charset="0"/>
                <a:cs typeface="Avenir Book" charset="0"/>
              </a:rPr>
              <a:t>Clarifying neurodevelopmental processes of adolescence is essential for translating this research towards clinical care.</a:t>
            </a:r>
            <a:endParaRPr lang="en-US" sz="2000" dirty="0">
              <a:latin typeface="Avenir Next" panose="020B0503020202020204" pitchFamily="34" charset="0"/>
              <a:ea typeface="Avenir Book" charset="0"/>
              <a:cs typeface="Avenir Book" charset="0"/>
            </a:endParaRPr>
          </a:p>
          <a:p>
            <a:pPr lvl="1"/>
            <a:endParaRPr lang="en-US" sz="2000" dirty="0">
              <a:latin typeface="Avenir Book" charset="0"/>
              <a:ea typeface="Avenir Book" charset="0"/>
              <a:cs typeface="Avenir Book" charset="0"/>
            </a:endParaRPr>
          </a:p>
        </p:txBody>
      </p:sp>
      <p:pic>
        <p:nvPicPr>
          <p:cNvPr id="5" name="Picture 4" descr="Diagram&#10;&#10;Description automatically generated">
            <a:extLst>
              <a:ext uri="{FF2B5EF4-FFF2-40B4-BE49-F238E27FC236}">
                <a16:creationId xmlns:a16="http://schemas.microsoft.com/office/drawing/2014/main" id="{93C390B4-E0E9-C2D0-598C-915B1A10222A}"/>
              </a:ext>
            </a:extLst>
          </p:cNvPr>
          <p:cNvPicPr>
            <a:picLocks noChangeAspect="1"/>
          </p:cNvPicPr>
          <p:nvPr/>
        </p:nvPicPr>
        <p:blipFill rotWithShape="1">
          <a:blip r:embed="rId3"/>
          <a:srcRect b="20857"/>
          <a:stretch/>
        </p:blipFill>
        <p:spPr>
          <a:xfrm>
            <a:off x="979817" y="2953800"/>
            <a:ext cx="9301801" cy="2137543"/>
          </a:xfrm>
          <a:prstGeom prst="rect">
            <a:avLst/>
          </a:prstGeom>
        </p:spPr>
      </p:pic>
      <p:sp>
        <p:nvSpPr>
          <p:cNvPr id="13" name="Title 1">
            <a:extLst>
              <a:ext uri="{FF2B5EF4-FFF2-40B4-BE49-F238E27FC236}">
                <a16:creationId xmlns:a16="http://schemas.microsoft.com/office/drawing/2014/main" id="{E3153741-01FF-380E-3472-13A6B624D043}"/>
              </a:ext>
            </a:extLst>
          </p:cNvPr>
          <p:cNvSpPr txBox="1">
            <a:spLocks/>
          </p:cNvSpPr>
          <p:nvPr/>
        </p:nvSpPr>
        <p:spPr>
          <a:xfrm>
            <a:off x="10189175" y="4332744"/>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 charset="0"/>
                <a:ea typeface="Helvetica" charset="0"/>
                <a:cs typeface="Helvetica" charset="0"/>
              </a:rPr>
              <a:t>Cognitive</a:t>
            </a:r>
          </a:p>
          <a:p>
            <a:r>
              <a:rPr lang="en-US" sz="2000" dirty="0">
                <a:latin typeface="Helvetica" charset="0"/>
                <a:ea typeface="Helvetica" charset="0"/>
                <a:cs typeface="Helvetica" charset="0"/>
              </a:rPr>
              <a:t>Systems</a:t>
            </a:r>
          </a:p>
        </p:txBody>
      </p:sp>
      <p:cxnSp>
        <p:nvCxnSpPr>
          <p:cNvPr id="14" name="Straight Connector 13">
            <a:extLst>
              <a:ext uri="{FF2B5EF4-FFF2-40B4-BE49-F238E27FC236}">
                <a16:creationId xmlns:a16="http://schemas.microsoft.com/office/drawing/2014/main" id="{E28B1C81-1A13-535E-AEF8-284E377A5336}"/>
              </a:ext>
            </a:extLst>
          </p:cNvPr>
          <p:cNvCxnSpPr>
            <a:cxnSpLocks/>
          </p:cNvCxnSpPr>
          <p:nvPr/>
        </p:nvCxnSpPr>
        <p:spPr>
          <a:xfrm flipH="1">
            <a:off x="10246474" y="4977450"/>
            <a:ext cx="1212846" cy="0"/>
          </a:xfrm>
          <a:prstGeom prst="line">
            <a:avLst/>
          </a:prstGeom>
          <a:ln w="412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F92632F-623E-8F53-1985-FEDC824CF2D5}"/>
              </a:ext>
            </a:extLst>
          </p:cNvPr>
          <p:cNvSpPr/>
          <p:nvPr/>
        </p:nvSpPr>
        <p:spPr>
          <a:xfrm>
            <a:off x="4387405" y="5339251"/>
            <a:ext cx="2279095" cy="369332"/>
          </a:xfrm>
          <a:prstGeom prst="rect">
            <a:avLst/>
          </a:prstGeom>
        </p:spPr>
        <p:txBody>
          <a:bodyPr wrap="square">
            <a:spAutoFit/>
          </a:bodyPr>
          <a:lstStyle/>
          <a:p>
            <a:r>
              <a:rPr lang="en-US" i="1" dirty="0">
                <a:latin typeface="Avenir Next" charset="0"/>
                <a:ea typeface="Avenir Next" charset="0"/>
                <a:cs typeface="Avenir Next" charset="0"/>
              </a:rPr>
              <a:t>Shulman et al. 2016</a:t>
            </a:r>
          </a:p>
        </p:txBody>
      </p:sp>
      <p:sp>
        <p:nvSpPr>
          <p:cNvPr id="25" name="Rectangle 24">
            <a:extLst>
              <a:ext uri="{FF2B5EF4-FFF2-40B4-BE49-F238E27FC236}">
                <a16:creationId xmlns:a16="http://schemas.microsoft.com/office/drawing/2014/main" id="{05A55CF5-DD60-E4FE-69C0-2E30D6D00265}"/>
              </a:ext>
            </a:extLst>
          </p:cNvPr>
          <p:cNvSpPr/>
          <p:nvPr/>
        </p:nvSpPr>
        <p:spPr>
          <a:xfrm>
            <a:off x="2045366" y="3515839"/>
            <a:ext cx="775252" cy="1555895"/>
          </a:xfrm>
          <a:prstGeom prst="rect">
            <a:avLst/>
          </a:prstGeom>
          <a:solidFill>
            <a:srgbClr val="D84942">
              <a:alpha val="3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F6C13E-0074-7180-B306-D8D454AB4752}"/>
              </a:ext>
            </a:extLst>
          </p:cNvPr>
          <p:cNvSpPr/>
          <p:nvPr/>
        </p:nvSpPr>
        <p:spPr>
          <a:xfrm>
            <a:off x="4956446" y="3515838"/>
            <a:ext cx="775252" cy="1555895"/>
          </a:xfrm>
          <a:prstGeom prst="rect">
            <a:avLst/>
          </a:prstGeom>
          <a:solidFill>
            <a:srgbClr val="D84942">
              <a:alpha val="3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2757056-CE80-FCDC-9C6B-B5A39357FB24}"/>
              </a:ext>
            </a:extLst>
          </p:cNvPr>
          <p:cNvSpPr/>
          <p:nvPr/>
        </p:nvSpPr>
        <p:spPr>
          <a:xfrm>
            <a:off x="7847844" y="3515838"/>
            <a:ext cx="775252" cy="1555895"/>
          </a:xfrm>
          <a:prstGeom prst="rect">
            <a:avLst/>
          </a:prstGeom>
          <a:solidFill>
            <a:srgbClr val="D84942">
              <a:alpha val="34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E4441FD5-D517-9BEF-06D0-E9DB57257221}"/>
              </a:ext>
            </a:extLst>
          </p:cNvPr>
          <p:cNvSpPr txBox="1">
            <a:spLocks/>
          </p:cNvSpPr>
          <p:nvPr/>
        </p:nvSpPr>
        <p:spPr>
          <a:xfrm>
            <a:off x="4387405" y="5034348"/>
            <a:ext cx="1693085" cy="73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200" dirty="0">
                <a:latin typeface="Avenir Book" charset="0"/>
                <a:ea typeface="Avenir Book" charset="0"/>
                <a:cs typeface="Avenir Book" charset="0"/>
              </a:rPr>
              <a:t>Adolescence</a:t>
            </a:r>
          </a:p>
        </p:txBody>
      </p:sp>
      <p:sp>
        <p:nvSpPr>
          <p:cNvPr id="29" name="Content Placeholder 2">
            <a:extLst>
              <a:ext uri="{FF2B5EF4-FFF2-40B4-BE49-F238E27FC236}">
                <a16:creationId xmlns:a16="http://schemas.microsoft.com/office/drawing/2014/main" id="{992F305F-490F-8A7C-8ACF-70460667CCF9}"/>
              </a:ext>
            </a:extLst>
          </p:cNvPr>
          <p:cNvSpPr txBox="1">
            <a:spLocks/>
          </p:cNvSpPr>
          <p:nvPr/>
        </p:nvSpPr>
        <p:spPr>
          <a:xfrm>
            <a:off x="7337467" y="5034348"/>
            <a:ext cx="1693085" cy="73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200" dirty="0">
                <a:latin typeface="Avenir Book" charset="0"/>
                <a:ea typeface="Avenir Book" charset="0"/>
                <a:cs typeface="Avenir Book" charset="0"/>
              </a:rPr>
              <a:t>Adolescence</a:t>
            </a:r>
          </a:p>
        </p:txBody>
      </p:sp>
      <p:sp>
        <p:nvSpPr>
          <p:cNvPr id="30" name="Content Placeholder 2">
            <a:extLst>
              <a:ext uri="{FF2B5EF4-FFF2-40B4-BE49-F238E27FC236}">
                <a16:creationId xmlns:a16="http://schemas.microsoft.com/office/drawing/2014/main" id="{FB7BFB0C-CE5C-92CA-EC2D-10DB054E4608}"/>
              </a:ext>
            </a:extLst>
          </p:cNvPr>
          <p:cNvSpPr txBox="1">
            <a:spLocks/>
          </p:cNvSpPr>
          <p:nvPr/>
        </p:nvSpPr>
        <p:spPr>
          <a:xfrm>
            <a:off x="1437343" y="5034348"/>
            <a:ext cx="1693085" cy="735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1200" dirty="0">
                <a:latin typeface="Avenir Book" charset="0"/>
                <a:ea typeface="Avenir Book" charset="0"/>
                <a:cs typeface="Avenir Book" charset="0"/>
              </a:rPr>
              <a:t>Adolescence</a:t>
            </a:r>
          </a:p>
        </p:txBody>
      </p:sp>
      <p:sp>
        <p:nvSpPr>
          <p:cNvPr id="31" name="Title 1">
            <a:extLst>
              <a:ext uri="{FF2B5EF4-FFF2-40B4-BE49-F238E27FC236}">
                <a16:creationId xmlns:a16="http://schemas.microsoft.com/office/drawing/2014/main" id="{4740B2A1-9E36-8ABA-85B0-747F3FC4ED4E}"/>
              </a:ext>
            </a:extLst>
          </p:cNvPr>
          <p:cNvSpPr txBox="1">
            <a:spLocks/>
          </p:cNvSpPr>
          <p:nvPr/>
        </p:nvSpPr>
        <p:spPr>
          <a:xfrm>
            <a:off x="10189175" y="3375608"/>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 charset="0"/>
                <a:ea typeface="Helvetica" charset="0"/>
                <a:cs typeface="Helvetica" charset="0"/>
              </a:rPr>
              <a:t>Reward Systems</a:t>
            </a:r>
          </a:p>
        </p:txBody>
      </p:sp>
      <p:cxnSp>
        <p:nvCxnSpPr>
          <p:cNvPr id="32" name="Straight Connector 31">
            <a:extLst>
              <a:ext uri="{FF2B5EF4-FFF2-40B4-BE49-F238E27FC236}">
                <a16:creationId xmlns:a16="http://schemas.microsoft.com/office/drawing/2014/main" id="{1B296D1D-65C0-7BD5-7DBC-F8BEB8FAF2BC}"/>
              </a:ext>
            </a:extLst>
          </p:cNvPr>
          <p:cNvCxnSpPr>
            <a:cxnSpLocks/>
          </p:cNvCxnSpPr>
          <p:nvPr/>
        </p:nvCxnSpPr>
        <p:spPr>
          <a:xfrm flipH="1">
            <a:off x="10246474" y="4063526"/>
            <a:ext cx="1212846" cy="0"/>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83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6CD3C6-4FC4-DA41-8163-E685E4F7EC6A}"/>
              </a:ext>
            </a:extLst>
          </p:cNvPr>
          <p:cNvSpPr>
            <a:spLocks noGrp="1"/>
          </p:cNvSpPr>
          <p:nvPr>
            <p:ph type="sldNum" sz="quarter" idx="12"/>
          </p:nvPr>
        </p:nvSpPr>
        <p:spPr/>
        <p:txBody>
          <a:bodyPr/>
          <a:lstStyle/>
          <a:p>
            <a:fld id="{279D0B41-BAFE-8147-BCBE-57891B617B79}" type="slidenum">
              <a:rPr lang="en-US" smtClean="0"/>
              <a:t>13</a:t>
            </a:fld>
            <a:endParaRPr lang="en-US"/>
          </a:p>
        </p:txBody>
      </p:sp>
      <p:sp>
        <p:nvSpPr>
          <p:cNvPr id="5" name="Title 1">
            <a:extLst>
              <a:ext uri="{FF2B5EF4-FFF2-40B4-BE49-F238E27FC236}">
                <a16:creationId xmlns:a16="http://schemas.microsoft.com/office/drawing/2014/main" id="{EA81DFB3-E394-2F4E-B902-68F688AE09E4}"/>
              </a:ext>
            </a:extLst>
          </p:cNvPr>
          <p:cNvSpPr>
            <a:spLocks noGrp="1"/>
          </p:cNvSpPr>
          <p:nvPr>
            <p:ph type="title"/>
          </p:nvPr>
        </p:nvSpPr>
        <p:spPr>
          <a:xfrm>
            <a:off x="838200" y="365125"/>
            <a:ext cx="10515600" cy="1325563"/>
          </a:xfrm>
        </p:spPr>
        <p:txBody>
          <a:bodyPr>
            <a:normAutofit/>
          </a:bodyPr>
          <a:lstStyle/>
          <a:p>
            <a:r>
              <a:rPr lang="en-US" dirty="0">
                <a:latin typeface="Avenir Next" panose="020B0503020202020204" pitchFamily="34" charset="0"/>
              </a:rPr>
              <a:t>Adolescent Development</a:t>
            </a:r>
          </a:p>
        </p:txBody>
      </p:sp>
      <p:pic>
        <p:nvPicPr>
          <p:cNvPr id="20" name="Picture 19" descr="A picture containing diagram&#10;&#10;Description automatically generated">
            <a:extLst>
              <a:ext uri="{FF2B5EF4-FFF2-40B4-BE49-F238E27FC236}">
                <a16:creationId xmlns:a16="http://schemas.microsoft.com/office/drawing/2014/main" id="{CB99B787-9B73-C855-3564-8DE3C06E10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458" t="10700" r="50267" b="55918"/>
          <a:stretch/>
        </p:blipFill>
        <p:spPr>
          <a:xfrm>
            <a:off x="1163781" y="2566772"/>
            <a:ext cx="4112755" cy="3235512"/>
          </a:xfrm>
          <a:prstGeom prst="rect">
            <a:avLst/>
          </a:prstGeom>
        </p:spPr>
      </p:pic>
      <p:sp>
        <p:nvSpPr>
          <p:cNvPr id="23" name="Rectangle 22">
            <a:extLst>
              <a:ext uri="{FF2B5EF4-FFF2-40B4-BE49-F238E27FC236}">
                <a16:creationId xmlns:a16="http://schemas.microsoft.com/office/drawing/2014/main" id="{D8324EBD-0C75-8BB0-2CFD-127F9A04B28B}"/>
              </a:ext>
            </a:extLst>
          </p:cNvPr>
          <p:cNvSpPr/>
          <p:nvPr/>
        </p:nvSpPr>
        <p:spPr>
          <a:xfrm>
            <a:off x="339622" y="6427614"/>
            <a:ext cx="6525202"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Nature Communications</a:t>
            </a:r>
          </a:p>
        </p:txBody>
      </p:sp>
      <p:sp>
        <p:nvSpPr>
          <p:cNvPr id="6" name="TextBox 5">
            <a:extLst>
              <a:ext uri="{FF2B5EF4-FFF2-40B4-BE49-F238E27FC236}">
                <a16:creationId xmlns:a16="http://schemas.microsoft.com/office/drawing/2014/main" id="{5CA520B7-2657-5E36-EA58-EC221F89AFC7}"/>
              </a:ext>
            </a:extLst>
          </p:cNvPr>
          <p:cNvSpPr txBox="1"/>
          <p:nvPr/>
        </p:nvSpPr>
        <p:spPr>
          <a:xfrm rot="16200000">
            <a:off x="-426411" y="3830584"/>
            <a:ext cx="2392353" cy="707886"/>
          </a:xfrm>
          <a:prstGeom prst="rect">
            <a:avLst/>
          </a:prstGeom>
          <a:noFill/>
        </p:spPr>
        <p:txBody>
          <a:bodyPr wrap="square" rtlCol="0">
            <a:spAutoFit/>
          </a:bodyPr>
          <a:lstStyle/>
          <a:p>
            <a:pPr algn="ctr"/>
            <a:r>
              <a:rPr lang="en-US" sz="2000" dirty="0">
                <a:latin typeface="Helvetica" pitchFamily="2" charset="0"/>
              </a:rPr>
              <a:t>Executive Function (z-score)</a:t>
            </a:r>
          </a:p>
        </p:txBody>
      </p:sp>
      <p:sp>
        <p:nvSpPr>
          <p:cNvPr id="7" name="TextBox 6">
            <a:extLst>
              <a:ext uri="{FF2B5EF4-FFF2-40B4-BE49-F238E27FC236}">
                <a16:creationId xmlns:a16="http://schemas.microsoft.com/office/drawing/2014/main" id="{075C979B-8284-457E-5B1A-5FD5CB2A6944}"/>
              </a:ext>
            </a:extLst>
          </p:cNvPr>
          <p:cNvSpPr txBox="1"/>
          <p:nvPr/>
        </p:nvSpPr>
        <p:spPr>
          <a:xfrm>
            <a:off x="1939380" y="5959024"/>
            <a:ext cx="2392353" cy="400110"/>
          </a:xfrm>
          <a:prstGeom prst="rect">
            <a:avLst/>
          </a:prstGeom>
          <a:noFill/>
        </p:spPr>
        <p:txBody>
          <a:bodyPr wrap="square" rtlCol="0">
            <a:spAutoFit/>
          </a:bodyPr>
          <a:lstStyle/>
          <a:p>
            <a:pPr algn="ctr"/>
            <a:r>
              <a:rPr lang="en-US" sz="2000" dirty="0">
                <a:latin typeface="Helvetica" pitchFamily="2" charset="0"/>
              </a:rPr>
              <a:t>Age (years)</a:t>
            </a:r>
          </a:p>
        </p:txBody>
      </p:sp>
      <p:sp>
        <p:nvSpPr>
          <p:cNvPr id="8" name="TextBox 7">
            <a:extLst>
              <a:ext uri="{FF2B5EF4-FFF2-40B4-BE49-F238E27FC236}">
                <a16:creationId xmlns:a16="http://schemas.microsoft.com/office/drawing/2014/main" id="{65EC9EE9-C60D-3690-959D-B292E38A6D97}"/>
              </a:ext>
            </a:extLst>
          </p:cNvPr>
          <p:cNvSpPr txBox="1"/>
          <p:nvPr/>
        </p:nvSpPr>
        <p:spPr>
          <a:xfrm>
            <a:off x="670078" y="5709181"/>
            <a:ext cx="2392353" cy="323165"/>
          </a:xfrm>
          <a:prstGeom prst="rect">
            <a:avLst/>
          </a:prstGeom>
          <a:noFill/>
        </p:spPr>
        <p:txBody>
          <a:bodyPr wrap="square" rtlCol="0">
            <a:spAutoFit/>
          </a:bodyPr>
          <a:lstStyle/>
          <a:p>
            <a:pPr algn="ctr"/>
            <a:r>
              <a:rPr lang="en-US" sz="1500" dirty="0">
                <a:latin typeface="Helvetica" pitchFamily="2" charset="0"/>
              </a:rPr>
              <a:t>10</a:t>
            </a:r>
          </a:p>
        </p:txBody>
      </p:sp>
      <p:sp>
        <p:nvSpPr>
          <p:cNvPr id="9" name="TextBox 8">
            <a:extLst>
              <a:ext uri="{FF2B5EF4-FFF2-40B4-BE49-F238E27FC236}">
                <a16:creationId xmlns:a16="http://schemas.microsoft.com/office/drawing/2014/main" id="{C3E24FC9-381C-5108-1EC1-8903D624E09B}"/>
              </a:ext>
            </a:extLst>
          </p:cNvPr>
          <p:cNvSpPr txBox="1"/>
          <p:nvPr/>
        </p:nvSpPr>
        <p:spPr>
          <a:xfrm>
            <a:off x="1982526" y="5728961"/>
            <a:ext cx="2392353" cy="323165"/>
          </a:xfrm>
          <a:prstGeom prst="rect">
            <a:avLst/>
          </a:prstGeom>
          <a:noFill/>
        </p:spPr>
        <p:txBody>
          <a:bodyPr wrap="square" rtlCol="0">
            <a:spAutoFit/>
          </a:bodyPr>
          <a:lstStyle/>
          <a:p>
            <a:pPr algn="ctr"/>
            <a:r>
              <a:rPr lang="en-US" sz="1500" dirty="0">
                <a:latin typeface="Helvetica" pitchFamily="2" charset="0"/>
              </a:rPr>
              <a:t>20</a:t>
            </a:r>
          </a:p>
        </p:txBody>
      </p:sp>
      <p:sp>
        <p:nvSpPr>
          <p:cNvPr id="10" name="TextBox 9">
            <a:extLst>
              <a:ext uri="{FF2B5EF4-FFF2-40B4-BE49-F238E27FC236}">
                <a16:creationId xmlns:a16="http://schemas.microsoft.com/office/drawing/2014/main" id="{871BA731-D14D-2BDD-D679-17DD693F23C8}"/>
              </a:ext>
            </a:extLst>
          </p:cNvPr>
          <p:cNvSpPr txBox="1"/>
          <p:nvPr/>
        </p:nvSpPr>
        <p:spPr>
          <a:xfrm>
            <a:off x="3294974" y="5709180"/>
            <a:ext cx="2392353" cy="323165"/>
          </a:xfrm>
          <a:prstGeom prst="rect">
            <a:avLst/>
          </a:prstGeom>
          <a:noFill/>
        </p:spPr>
        <p:txBody>
          <a:bodyPr wrap="square" rtlCol="0">
            <a:spAutoFit/>
          </a:bodyPr>
          <a:lstStyle/>
          <a:p>
            <a:pPr algn="ctr"/>
            <a:r>
              <a:rPr lang="en-US" sz="1500" dirty="0">
                <a:latin typeface="Helvetica" pitchFamily="2" charset="0"/>
              </a:rPr>
              <a:t>30</a:t>
            </a:r>
          </a:p>
        </p:txBody>
      </p:sp>
      <p:sp>
        <p:nvSpPr>
          <p:cNvPr id="3" name="Content Placeholder 2">
            <a:extLst>
              <a:ext uri="{FF2B5EF4-FFF2-40B4-BE49-F238E27FC236}">
                <a16:creationId xmlns:a16="http://schemas.microsoft.com/office/drawing/2014/main" id="{BD8BE3C0-88B4-161A-A1FB-12BC1633C91F}"/>
              </a:ext>
            </a:extLst>
          </p:cNvPr>
          <p:cNvSpPr txBox="1">
            <a:spLocks/>
          </p:cNvSpPr>
          <p:nvPr/>
        </p:nvSpPr>
        <p:spPr>
          <a:xfrm>
            <a:off x="2173481" y="4991067"/>
            <a:ext cx="5715244" cy="8309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600" i="1" dirty="0">
                <a:solidFill>
                  <a:schemeClr val="bg1">
                    <a:lumMod val="50000"/>
                  </a:schemeClr>
                </a:solidFill>
                <a:latin typeface="Avenir Book" panose="02000503020000020003" pitchFamily="2" charset="0"/>
                <a:ea typeface="Avenir Book" charset="0"/>
                <a:cs typeface="Avenir Book" charset="0"/>
              </a:rPr>
              <a:t>Non-linear trajectories via</a:t>
            </a:r>
          </a:p>
          <a:p>
            <a:pPr marL="0" indent="0">
              <a:lnSpc>
                <a:spcPct val="100000"/>
              </a:lnSpc>
              <a:spcBef>
                <a:spcPts val="0"/>
              </a:spcBef>
              <a:buNone/>
            </a:pPr>
            <a:r>
              <a:rPr lang="en-US" sz="1600" i="1" dirty="0">
                <a:solidFill>
                  <a:schemeClr val="bg1">
                    <a:lumMod val="50000"/>
                  </a:schemeClr>
                </a:solidFill>
                <a:latin typeface="Avenir Book" panose="02000503020000020003" pitchFamily="2" charset="0"/>
                <a:ea typeface="Avenir Book" charset="0"/>
                <a:cs typeface="Avenir Book" charset="0"/>
              </a:rPr>
              <a:t> general additive [mixed] models</a:t>
            </a:r>
          </a:p>
          <a:p>
            <a:pPr marL="0" indent="0">
              <a:lnSpc>
                <a:spcPct val="100000"/>
              </a:lnSpc>
              <a:buNone/>
            </a:pPr>
            <a:r>
              <a:rPr lang="en-US" sz="1600" dirty="0">
                <a:latin typeface="Avenir Book" panose="02000503020000020003" pitchFamily="2" charset="0"/>
                <a:ea typeface="Avenir Book" charset="0"/>
                <a:cs typeface="Avenir Book" charset="0"/>
              </a:rPr>
              <a:t>  </a:t>
            </a:r>
          </a:p>
        </p:txBody>
      </p:sp>
      <p:sp>
        <p:nvSpPr>
          <p:cNvPr id="13" name="Rectangle 12">
            <a:extLst>
              <a:ext uri="{FF2B5EF4-FFF2-40B4-BE49-F238E27FC236}">
                <a16:creationId xmlns:a16="http://schemas.microsoft.com/office/drawing/2014/main" id="{CF132FF7-74C3-222F-B605-954E3B5A1F35}"/>
              </a:ext>
            </a:extLst>
          </p:cNvPr>
          <p:cNvSpPr/>
          <p:nvPr/>
        </p:nvSpPr>
        <p:spPr>
          <a:xfrm>
            <a:off x="838200" y="1779176"/>
            <a:ext cx="7050525" cy="830997"/>
          </a:xfrm>
          <a:prstGeom prst="rect">
            <a:avLst/>
          </a:prstGeom>
        </p:spPr>
        <p:txBody>
          <a:bodyPr wrap="square">
            <a:spAutoFit/>
          </a:bodyPr>
          <a:lstStyle/>
          <a:p>
            <a:r>
              <a:rPr lang="en-US" sz="2400" i="1" u="sng" dirty="0">
                <a:latin typeface="Avenir Book" charset="0"/>
                <a:ea typeface="Avenir Book" charset="0"/>
                <a:cs typeface="Avenir Book" charset="0"/>
              </a:rPr>
              <a:t>Cognition </a:t>
            </a:r>
            <a:r>
              <a:rPr lang="en-US" sz="2400" i="1" dirty="0">
                <a:latin typeface="Avenir Book" charset="0"/>
                <a:ea typeface="Avenir Book" charset="0"/>
                <a:cs typeface="Avenir Book" charset="0"/>
              </a:rPr>
              <a:t>(Executive Function)  </a:t>
            </a:r>
          </a:p>
          <a:p>
            <a:r>
              <a:rPr lang="en-US" sz="2400" i="1" dirty="0">
                <a:latin typeface="Avenir Book" charset="0"/>
                <a:ea typeface="Avenir Book" charset="0"/>
                <a:cs typeface="Avenir Book" charset="0"/>
              </a:rPr>
              <a:t>(N&gt;10,000; 4 datasets; 17 EF measures)</a:t>
            </a:r>
          </a:p>
        </p:txBody>
      </p:sp>
    </p:spTree>
    <p:extLst>
      <p:ext uri="{BB962C8B-B14F-4D97-AF65-F5344CB8AC3E}">
        <p14:creationId xmlns:p14="http://schemas.microsoft.com/office/powerpoint/2010/main" val="112986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612759A-CAD3-C496-35B2-491ACF808BBF}"/>
              </a:ext>
            </a:extLst>
          </p:cNvPr>
          <p:cNvPicPr>
            <a:picLocks noChangeAspect="1"/>
          </p:cNvPicPr>
          <p:nvPr/>
        </p:nvPicPr>
        <p:blipFill rotWithShape="1">
          <a:blip r:embed="rId3"/>
          <a:srcRect l="21173" r="1" b="14061"/>
          <a:stretch/>
        </p:blipFill>
        <p:spPr>
          <a:xfrm>
            <a:off x="6896333" y="2610172"/>
            <a:ext cx="3310128" cy="3317551"/>
          </a:xfrm>
          <a:prstGeom prst="rect">
            <a:avLst/>
          </a:prstGeom>
        </p:spPr>
      </p:pic>
      <p:sp>
        <p:nvSpPr>
          <p:cNvPr id="4" name="Slide Number Placeholder 3">
            <a:extLst>
              <a:ext uri="{FF2B5EF4-FFF2-40B4-BE49-F238E27FC236}">
                <a16:creationId xmlns:a16="http://schemas.microsoft.com/office/drawing/2014/main" id="{6E6CD3C6-4FC4-DA41-8163-E685E4F7EC6A}"/>
              </a:ext>
            </a:extLst>
          </p:cNvPr>
          <p:cNvSpPr>
            <a:spLocks noGrp="1"/>
          </p:cNvSpPr>
          <p:nvPr>
            <p:ph type="sldNum" sz="quarter" idx="12"/>
          </p:nvPr>
        </p:nvSpPr>
        <p:spPr/>
        <p:txBody>
          <a:bodyPr/>
          <a:lstStyle/>
          <a:p>
            <a:fld id="{279D0B41-BAFE-8147-BCBE-57891B617B79}" type="slidenum">
              <a:rPr lang="en-US" smtClean="0"/>
              <a:t>14</a:t>
            </a:fld>
            <a:endParaRPr lang="en-US"/>
          </a:p>
        </p:txBody>
      </p:sp>
      <p:sp>
        <p:nvSpPr>
          <p:cNvPr id="25" name="Rectangle 24">
            <a:extLst>
              <a:ext uri="{FF2B5EF4-FFF2-40B4-BE49-F238E27FC236}">
                <a16:creationId xmlns:a16="http://schemas.microsoft.com/office/drawing/2014/main" id="{AFA464B7-2A20-7DA0-06C3-4405D91EBFF4}"/>
              </a:ext>
            </a:extLst>
          </p:cNvPr>
          <p:cNvSpPr/>
          <p:nvPr/>
        </p:nvSpPr>
        <p:spPr>
          <a:xfrm>
            <a:off x="6760687" y="1779175"/>
            <a:ext cx="5431313" cy="830997"/>
          </a:xfrm>
          <a:prstGeom prst="rect">
            <a:avLst/>
          </a:prstGeom>
        </p:spPr>
        <p:txBody>
          <a:bodyPr wrap="square">
            <a:spAutoFit/>
          </a:bodyPr>
          <a:lstStyle/>
          <a:p>
            <a:r>
              <a:rPr lang="en-US" sz="2400" i="1" u="sng" dirty="0">
                <a:latin typeface="Avenir Book" charset="0"/>
                <a:ea typeface="Avenir Book" charset="0"/>
                <a:cs typeface="Avenir Book" charset="0"/>
              </a:rPr>
              <a:t>Reward </a:t>
            </a:r>
            <a:r>
              <a:rPr lang="en-US" sz="2400" i="1" dirty="0">
                <a:latin typeface="Avenir Book" charset="0"/>
                <a:ea typeface="Avenir Book" charset="0"/>
                <a:cs typeface="Avenir Book" charset="0"/>
              </a:rPr>
              <a:t>(Risk-Taking)</a:t>
            </a:r>
          </a:p>
          <a:p>
            <a:r>
              <a:rPr lang="en-US" i="1" dirty="0">
                <a:latin typeface="Avenir Book" charset="0"/>
                <a:ea typeface="Avenir Book" charset="0"/>
                <a:cs typeface="Avenir Book" charset="0"/>
              </a:rPr>
              <a:t>(</a:t>
            </a:r>
            <a:r>
              <a:rPr lang="en-US" sz="2400" i="1" dirty="0">
                <a:latin typeface="Avenir Book" charset="0"/>
                <a:ea typeface="Avenir Book" charset="0"/>
                <a:cs typeface="Avenir Book" charset="0"/>
              </a:rPr>
              <a:t>N&gt;1,000,000; NSDUH 2002-2019)</a:t>
            </a:r>
          </a:p>
        </p:txBody>
      </p:sp>
      <p:sp>
        <p:nvSpPr>
          <p:cNvPr id="3" name="Rectangle 2">
            <a:extLst>
              <a:ext uri="{FF2B5EF4-FFF2-40B4-BE49-F238E27FC236}">
                <a16:creationId xmlns:a16="http://schemas.microsoft.com/office/drawing/2014/main" id="{F39CFBBC-DD0E-961D-F53D-895A437C8A0E}"/>
              </a:ext>
            </a:extLst>
          </p:cNvPr>
          <p:cNvSpPr/>
          <p:nvPr/>
        </p:nvSpPr>
        <p:spPr>
          <a:xfrm>
            <a:off x="5145406" y="6373355"/>
            <a:ext cx="5910795"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2024, J. Adolescent Health</a:t>
            </a:r>
          </a:p>
        </p:txBody>
      </p:sp>
      <p:sp>
        <p:nvSpPr>
          <p:cNvPr id="9" name="TextBox 8">
            <a:extLst>
              <a:ext uri="{FF2B5EF4-FFF2-40B4-BE49-F238E27FC236}">
                <a16:creationId xmlns:a16="http://schemas.microsoft.com/office/drawing/2014/main" id="{F77D9D15-157A-F29A-5C10-501EB988F382}"/>
              </a:ext>
            </a:extLst>
          </p:cNvPr>
          <p:cNvSpPr txBox="1"/>
          <p:nvPr/>
        </p:nvSpPr>
        <p:spPr>
          <a:xfrm>
            <a:off x="7182356" y="6032308"/>
            <a:ext cx="2392353" cy="400110"/>
          </a:xfrm>
          <a:prstGeom prst="rect">
            <a:avLst/>
          </a:prstGeom>
          <a:noFill/>
        </p:spPr>
        <p:txBody>
          <a:bodyPr wrap="square" rtlCol="0">
            <a:spAutoFit/>
          </a:bodyPr>
          <a:lstStyle/>
          <a:p>
            <a:pPr algn="ctr"/>
            <a:r>
              <a:rPr lang="en-US" sz="2000" dirty="0">
                <a:latin typeface="Helvetica" pitchFamily="2" charset="0"/>
              </a:rPr>
              <a:t>Age (years)</a:t>
            </a:r>
          </a:p>
        </p:txBody>
      </p:sp>
      <p:sp>
        <p:nvSpPr>
          <p:cNvPr id="10" name="TextBox 9">
            <a:extLst>
              <a:ext uri="{FF2B5EF4-FFF2-40B4-BE49-F238E27FC236}">
                <a16:creationId xmlns:a16="http://schemas.microsoft.com/office/drawing/2014/main" id="{CB048996-42C6-D915-62C9-51BB9B35A724}"/>
              </a:ext>
            </a:extLst>
          </p:cNvPr>
          <p:cNvSpPr txBox="1"/>
          <p:nvPr/>
        </p:nvSpPr>
        <p:spPr>
          <a:xfrm>
            <a:off x="7225502" y="5802245"/>
            <a:ext cx="2392353" cy="323165"/>
          </a:xfrm>
          <a:prstGeom prst="rect">
            <a:avLst/>
          </a:prstGeom>
          <a:noFill/>
        </p:spPr>
        <p:txBody>
          <a:bodyPr wrap="square" rtlCol="0">
            <a:spAutoFit/>
          </a:bodyPr>
          <a:lstStyle/>
          <a:p>
            <a:pPr algn="ctr"/>
            <a:r>
              <a:rPr lang="en-US" sz="1500" dirty="0">
                <a:latin typeface="Helvetica" pitchFamily="2" charset="0"/>
              </a:rPr>
              <a:t>20</a:t>
            </a:r>
          </a:p>
        </p:txBody>
      </p:sp>
      <p:sp>
        <p:nvSpPr>
          <p:cNvPr id="11" name="TextBox 10">
            <a:extLst>
              <a:ext uri="{FF2B5EF4-FFF2-40B4-BE49-F238E27FC236}">
                <a16:creationId xmlns:a16="http://schemas.microsoft.com/office/drawing/2014/main" id="{1C4326A0-1236-24A4-AE9D-D5E17E1D97A0}"/>
              </a:ext>
            </a:extLst>
          </p:cNvPr>
          <p:cNvSpPr txBox="1"/>
          <p:nvPr/>
        </p:nvSpPr>
        <p:spPr>
          <a:xfrm>
            <a:off x="8324198" y="5782464"/>
            <a:ext cx="2392353" cy="323165"/>
          </a:xfrm>
          <a:prstGeom prst="rect">
            <a:avLst/>
          </a:prstGeom>
          <a:noFill/>
        </p:spPr>
        <p:txBody>
          <a:bodyPr wrap="square" rtlCol="0">
            <a:spAutoFit/>
          </a:bodyPr>
          <a:lstStyle/>
          <a:p>
            <a:pPr algn="ctr"/>
            <a:r>
              <a:rPr lang="en-US" sz="1500" dirty="0">
                <a:latin typeface="Helvetica" pitchFamily="2" charset="0"/>
              </a:rPr>
              <a:t>30</a:t>
            </a:r>
          </a:p>
        </p:txBody>
      </p:sp>
      <p:sp>
        <p:nvSpPr>
          <p:cNvPr id="12" name="TextBox 11">
            <a:extLst>
              <a:ext uri="{FF2B5EF4-FFF2-40B4-BE49-F238E27FC236}">
                <a16:creationId xmlns:a16="http://schemas.microsoft.com/office/drawing/2014/main" id="{6BB4BE50-9CC9-6862-9955-B65656E8BDD7}"/>
              </a:ext>
            </a:extLst>
          </p:cNvPr>
          <p:cNvSpPr txBox="1"/>
          <p:nvPr/>
        </p:nvSpPr>
        <p:spPr>
          <a:xfrm>
            <a:off x="6096000" y="5814894"/>
            <a:ext cx="2392353" cy="323165"/>
          </a:xfrm>
          <a:prstGeom prst="rect">
            <a:avLst/>
          </a:prstGeom>
          <a:noFill/>
        </p:spPr>
        <p:txBody>
          <a:bodyPr wrap="square" rtlCol="0">
            <a:spAutoFit/>
          </a:bodyPr>
          <a:lstStyle/>
          <a:p>
            <a:pPr algn="ctr"/>
            <a:r>
              <a:rPr lang="en-US" sz="1500" dirty="0">
                <a:latin typeface="Helvetica" pitchFamily="2" charset="0"/>
              </a:rPr>
              <a:t>10</a:t>
            </a:r>
          </a:p>
        </p:txBody>
      </p:sp>
      <p:sp>
        <p:nvSpPr>
          <p:cNvPr id="13" name="TextBox 12">
            <a:extLst>
              <a:ext uri="{FF2B5EF4-FFF2-40B4-BE49-F238E27FC236}">
                <a16:creationId xmlns:a16="http://schemas.microsoft.com/office/drawing/2014/main" id="{E392C382-3B59-3A18-58F4-255C15B2F7CA}"/>
              </a:ext>
            </a:extLst>
          </p:cNvPr>
          <p:cNvSpPr txBox="1"/>
          <p:nvPr/>
        </p:nvSpPr>
        <p:spPr>
          <a:xfrm rot="16200000">
            <a:off x="5241778" y="3866046"/>
            <a:ext cx="2392353" cy="707886"/>
          </a:xfrm>
          <a:prstGeom prst="rect">
            <a:avLst/>
          </a:prstGeom>
          <a:noFill/>
        </p:spPr>
        <p:txBody>
          <a:bodyPr wrap="square" rtlCol="0">
            <a:spAutoFit/>
          </a:bodyPr>
          <a:lstStyle/>
          <a:p>
            <a:pPr algn="ctr"/>
            <a:r>
              <a:rPr lang="en-US" sz="2000" dirty="0">
                <a:latin typeface="Helvetica" pitchFamily="2" charset="0"/>
              </a:rPr>
              <a:t>Risk-Taking (Scaled)</a:t>
            </a:r>
          </a:p>
        </p:txBody>
      </p:sp>
      <p:sp>
        <p:nvSpPr>
          <p:cNvPr id="14" name="TextBox 13">
            <a:extLst>
              <a:ext uri="{FF2B5EF4-FFF2-40B4-BE49-F238E27FC236}">
                <a16:creationId xmlns:a16="http://schemas.microsoft.com/office/drawing/2014/main" id="{0AFD68E7-13ED-3834-41C5-63F1B48994EC}"/>
              </a:ext>
            </a:extLst>
          </p:cNvPr>
          <p:cNvSpPr txBox="1"/>
          <p:nvPr/>
        </p:nvSpPr>
        <p:spPr>
          <a:xfrm>
            <a:off x="5615866" y="5453947"/>
            <a:ext cx="2392353" cy="323165"/>
          </a:xfrm>
          <a:prstGeom prst="rect">
            <a:avLst/>
          </a:prstGeom>
          <a:noFill/>
        </p:spPr>
        <p:txBody>
          <a:bodyPr wrap="square" rtlCol="0">
            <a:spAutoFit/>
          </a:bodyPr>
          <a:lstStyle/>
          <a:p>
            <a:pPr algn="ctr"/>
            <a:r>
              <a:rPr lang="en-US" sz="1500" dirty="0">
                <a:latin typeface="Helvetica" pitchFamily="2" charset="0"/>
              </a:rPr>
              <a:t>0</a:t>
            </a:r>
          </a:p>
        </p:txBody>
      </p:sp>
      <p:sp>
        <p:nvSpPr>
          <p:cNvPr id="15" name="TextBox 14">
            <a:extLst>
              <a:ext uri="{FF2B5EF4-FFF2-40B4-BE49-F238E27FC236}">
                <a16:creationId xmlns:a16="http://schemas.microsoft.com/office/drawing/2014/main" id="{05C14824-1469-A754-9BB1-EDAFE498D526}"/>
              </a:ext>
            </a:extLst>
          </p:cNvPr>
          <p:cNvSpPr txBox="1"/>
          <p:nvPr/>
        </p:nvSpPr>
        <p:spPr>
          <a:xfrm>
            <a:off x="5615866" y="2662865"/>
            <a:ext cx="2392353" cy="323165"/>
          </a:xfrm>
          <a:prstGeom prst="rect">
            <a:avLst/>
          </a:prstGeom>
          <a:noFill/>
        </p:spPr>
        <p:txBody>
          <a:bodyPr wrap="square" rtlCol="0">
            <a:spAutoFit/>
          </a:bodyPr>
          <a:lstStyle/>
          <a:p>
            <a:pPr algn="ctr"/>
            <a:r>
              <a:rPr lang="en-US" sz="1500" dirty="0">
                <a:latin typeface="Helvetica" pitchFamily="2" charset="0"/>
              </a:rPr>
              <a:t>1</a:t>
            </a:r>
          </a:p>
        </p:txBody>
      </p:sp>
      <p:sp>
        <p:nvSpPr>
          <p:cNvPr id="16" name="TextBox 15">
            <a:extLst>
              <a:ext uri="{FF2B5EF4-FFF2-40B4-BE49-F238E27FC236}">
                <a16:creationId xmlns:a16="http://schemas.microsoft.com/office/drawing/2014/main" id="{134E70FC-324B-C32F-F05F-4D8E2F025FB9}"/>
              </a:ext>
            </a:extLst>
          </p:cNvPr>
          <p:cNvSpPr txBox="1"/>
          <p:nvPr/>
        </p:nvSpPr>
        <p:spPr>
          <a:xfrm>
            <a:off x="9379254" y="2888447"/>
            <a:ext cx="2286000" cy="1938992"/>
          </a:xfrm>
          <a:prstGeom prst="rect">
            <a:avLst/>
          </a:prstGeom>
          <a:noFill/>
        </p:spPr>
        <p:txBody>
          <a:bodyPr wrap="square" rtlCol="0">
            <a:spAutoFit/>
          </a:bodyPr>
          <a:lstStyle/>
          <a:p>
            <a:r>
              <a:rPr lang="en-US" sz="2000" dirty="0">
                <a:latin typeface="Helvetica" pitchFamily="2" charset="0"/>
              </a:rPr>
              <a:t>Self-</a:t>
            </a:r>
          </a:p>
          <a:p>
            <a:r>
              <a:rPr lang="en-US" sz="2000" dirty="0">
                <a:latin typeface="Helvetica" pitchFamily="2" charset="0"/>
              </a:rPr>
              <a:t>Reported</a:t>
            </a:r>
          </a:p>
          <a:p>
            <a:r>
              <a:rPr lang="en-US" sz="2000" dirty="0">
                <a:latin typeface="Helvetica" pitchFamily="2" charset="0"/>
              </a:rPr>
              <a:t>“Risk-Taker”</a:t>
            </a:r>
          </a:p>
          <a:p>
            <a:endParaRPr lang="en-US" sz="1000" dirty="0">
              <a:latin typeface="Helvetica" pitchFamily="2" charset="0"/>
            </a:endParaRPr>
          </a:p>
          <a:p>
            <a:endParaRPr lang="en-US" sz="1000" dirty="0">
              <a:latin typeface="Helvetica" pitchFamily="2" charset="0"/>
            </a:endParaRPr>
          </a:p>
          <a:p>
            <a:r>
              <a:rPr lang="en-US" sz="2000" dirty="0">
                <a:latin typeface="Helvetica" pitchFamily="2" charset="0"/>
              </a:rPr>
              <a:t>Substance Use Initiation</a:t>
            </a:r>
          </a:p>
        </p:txBody>
      </p:sp>
      <p:cxnSp>
        <p:nvCxnSpPr>
          <p:cNvPr id="17" name="Straight Connector 16">
            <a:extLst>
              <a:ext uri="{FF2B5EF4-FFF2-40B4-BE49-F238E27FC236}">
                <a16:creationId xmlns:a16="http://schemas.microsoft.com/office/drawing/2014/main" id="{AB081680-EEA7-1E26-785E-18B900F81CD4}"/>
              </a:ext>
            </a:extLst>
          </p:cNvPr>
          <p:cNvCxnSpPr>
            <a:cxnSpLocks/>
          </p:cNvCxnSpPr>
          <p:nvPr/>
        </p:nvCxnSpPr>
        <p:spPr>
          <a:xfrm>
            <a:off x="8956297" y="3171924"/>
            <a:ext cx="41656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A8153AD-36DD-48DB-FCCB-35AE18DFA0F6}"/>
              </a:ext>
            </a:extLst>
          </p:cNvPr>
          <p:cNvCxnSpPr>
            <a:cxnSpLocks/>
          </p:cNvCxnSpPr>
          <p:nvPr/>
        </p:nvCxnSpPr>
        <p:spPr>
          <a:xfrm>
            <a:off x="8956297" y="4266213"/>
            <a:ext cx="416569" cy="0"/>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315225F-43E4-D98B-D9BC-9A27A65FA1AA}"/>
              </a:ext>
            </a:extLst>
          </p:cNvPr>
          <p:cNvSpPr txBox="1"/>
          <p:nvPr/>
        </p:nvSpPr>
        <p:spPr>
          <a:xfrm>
            <a:off x="5603166" y="4070972"/>
            <a:ext cx="2392353" cy="323165"/>
          </a:xfrm>
          <a:prstGeom prst="rect">
            <a:avLst/>
          </a:prstGeom>
          <a:noFill/>
        </p:spPr>
        <p:txBody>
          <a:bodyPr wrap="square" rtlCol="0">
            <a:spAutoFit/>
          </a:bodyPr>
          <a:lstStyle/>
          <a:p>
            <a:pPr algn="ctr"/>
            <a:r>
              <a:rPr lang="en-US" sz="1500" dirty="0">
                <a:latin typeface="Helvetica" pitchFamily="2" charset="0"/>
              </a:rPr>
              <a:t>.5</a:t>
            </a:r>
          </a:p>
        </p:txBody>
      </p:sp>
      <p:sp>
        <p:nvSpPr>
          <p:cNvPr id="7" name="Title 1">
            <a:extLst>
              <a:ext uri="{FF2B5EF4-FFF2-40B4-BE49-F238E27FC236}">
                <a16:creationId xmlns:a16="http://schemas.microsoft.com/office/drawing/2014/main" id="{C19186F7-6EA4-117D-8C03-A6129EAEA0CF}"/>
              </a:ext>
            </a:extLst>
          </p:cNvPr>
          <p:cNvSpPr>
            <a:spLocks noGrp="1"/>
          </p:cNvSpPr>
          <p:nvPr>
            <p:ph type="title"/>
          </p:nvPr>
        </p:nvSpPr>
        <p:spPr>
          <a:xfrm>
            <a:off x="838200" y="365125"/>
            <a:ext cx="10515600" cy="1325563"/>
          </a:xfrm>
        </p:spPr>
        <p:txBody>
          <a:bodyPr>
            <a:normAutofit/>
          </a:bodyPr>
          <a:lstStyle/>
          <a:p>
            <a:r>
              <a:rPr lang="en-US" dirty="0">
                <a:latin typeface="Avenir Next" panose="020B0503020202020204" pitchFamily="34" charset="0"/>
              </a:rPr>
              <a:t>Adolescent Development</a:t>
            </a:r>
          </a:p>
        </p:txBody>
      </p:sp>
    </p:spTree>
    <p:extLst>
      <p:ext uri="{BB962C8B-B14F-4D97-AF65-F5344CB8AC3E}">
        <p14:creationId xmlns:p14="http://schemas.microsoft.com/office/powerpoint/2010/main" val="592816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Refined Developmental Model</a:t>
            </a:r>
          </a:p>
        </p:txBody>
      </p:sp>
      <p:pic>
        <p:nvPicPr>
          <p:cNvPr id="4" name="Picture 3" descr="Graphical user interface&#10;&#10;Description automatically generated">
            <a:extLst>
              <a:ext uri="{FF2B5EF4-FFF2-40B4-BE49-F238E27FC236}">
                <a16:creationId xmlns:a16="http://schemas.microsoft.com/office/drawing/2014/main" id="{14B76BB8-51B5-83B4-E302-53E67F1352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376" r="52213" b="10398"/>
          <a:stretch/>
        </p:blipFill>
        <p:spPr>
          <a:xfrm>
            <a:off x="2240059" y="5876697"/>
            <a:ext cx="5752303" cy="217342"/>
          </a:xfrm>
          <a:prstGeom prst="rect">
            <a:avLst/>
          </a:prstGeom>
        </p:spPr>
      </p:pic>
      <p:pic>
        <p:nvPicPr>
          <p:cNvPr id="8" name="Picture 7">
            <a:extLst>
              <a:ext uri="{FF2B5EF4-FFF2-40B4-BE49-F238E27FC236}">
                <a16:creationId xmlns:a16="http://schemas.microsoft.com/office/drawing/2014/main" id="{5B4CED90-8A64-674C-0E16-40E307599C3C}"/>
              </a:ext>
            </a:extLst>
          </p:cNvPr>
          <p:cNvPicPr>
            <a:picLocks noChangeAspect="1"/>
          </p:cNvPicPr>
          <p:nvPr/>
        </p:nvPicPr>
        <p:blipFill>
          <a:blip r:embed="rId4"/>
          <a:stretch>
            <a:fillRect/>
          </a:stretch>
        </p:blipFill>
        <p:spPr>
          <a:xfrm>
            <a:off x="1536950" y="1693960"/>
            <a:ext cx="5943600" cy="4140200"/>
          </a:xfrm>
          <a:prstGeom prst="rect">
            <a:avLst/>
          </a:prstGeom>
        </p:spPr>
      </p:pic>
      <p:sp>
        <p:nvSpPr>
          <p:cNvPr id="9" name="Title 1">
            <a:extLst>
              <a:ext uri="{FF2B5EF4-FFF2-40B4-BE49-F238E27FC236}">
                <a16:creationId xmlns:a16="http://schemas.microsoft.com/office/drawing/2014/main" id="{125D0E64-FC8F-C18D-D890-CFB63B09F1A2}"/>
              </a:ext>
            </a:extLst>
          </p:cNvPr>
          <p:cNvSpPr txBox="1">
            <a:spLocks/>
          </p:cNvSpPr>
          <p:nvPr/>
        </p:nvSpPr>
        <p:spPr>
          <a:xfrm>
            <a:off x="7857382" y="4412131"/>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 charset="0"/>
                <a:ea typeface="Helvetica" charset="0"/>
                <a:cs typeface="Helvetica" charset="0"/>
              </a:rPr>
              <a:t>Reward Systems</a:t>
            </a:r>
          </a:p>
        </p:txBody>
      </p:sp>
      <p:sp>
        <p:nvSpPr>
          <p:cNvPr id="10" name="Title 1">
            <a:extLst>
              <a:ext uri="{FF2B5EF4-FFF2-40B4-BE49-F238E27FC236}">
                <a16:creationId xmlns:a16="http://schemas.microsoft.com/office/drawing/2014/main" id="{05F80A9C-15B4-C91F-A246-3ADC5517D055}"/>
              </a:ext>
            </a:extLst>
          </p:cNvPr>
          <p:cNvSpPr txBox="1">
            <a:spLocks/>
          </p:cNvSpPr>
          <p:nvPr/>
        </p:nvSpPr>
        <p:spPr>
          <a:xfrm>
            <a:off x="7879683" y="1404599"/>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Helvetica" charset="0"/>
                <a:ea typeface="Helvetica" charset="0"/>
                <a:cs typeface="Helvetica" charset="0"/>
              </a:rPr>
              <a:t>Cognitive</a:t>
            </a:r>
          </a:p>
          <a:p>
            <a:r>
              <a:rPr lang="en-US" sz="2000" dirty="0">
                <a:latin typeface="Helvetica" charset="0"/>
                <a:ea typeface="Helvetica" charset="0"/>
                <a:cs typeface="Helvetica" charset="0"/>
              </a:rPr>
              <a:t>Systems</a:t>
            </a:r>
          </a:p>
        </p:txBody>
      </p:sp>
      <p:cxnSp>
        <p:nvCxnSpPr>
          <p:cNvPr id="13" name="Straight Connector 12">
            <a:extLst>
              <a:ext uri="{FF2B5EF4-FFF2-40B4-BE49-F238E27FC236}">
                <a16:creationId xmlns:a16="http://schemas.microsoft.com/office/drawing/2014/main" id="{98B701EA-1D1C-7B76-8298-FBA8ADBED126}"/>
              </a:ext>
            </a:extLst>
          </p:cNvPr>
          <p:cNvCxnSpPr/>
          <p:nvPr/>
        </p:nvCxnSpPr>
        <p:spPr>
          <a:xfrm flipH="1">
            <a:off x="7902421" y="2049305"/>
            <a:ext cx="1212846" cy="0"/>
          </a:xfrm>
          <a:prstGeom prst="line">
            <a:avLst/>
          </a:prstGeom>
          <a:ln w="41275">
            <a:solidFill>
              <a:srgbClr val="BEBEBE"/>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2959EC-E50A-F897-5700-352E5A12374E}"/>
              </a:ext>
            </a:extLst>
          </p:cNvPr>
          <p:cNvCxnSpPr/>
          <p:nvPr/>
        </p:nvCxnSpPr>
        <p:spPr>
          <a:xfrm flipH="1">
            <a:off x="7880120" y="5100049"/>
            <a:ext cx="1212846" cy="0"/>
          </a:xfrm>
          <a:prstGeom prst="line">
            <a:avLst/>
          </a:prstGeom>
          <a:ln w="412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1897532-DAC0-7552-3A07-C647A6F26CF0}"/>
              </a:ext>
            </a:extLst>
          </p:cNvPr>
          <p:cNvPicPr>
            <a:picLocks noChangeAspect="1"/>
          </p:cNvPicPr>
          <p:nvPr/>
        </p:nvPicPr>
        <p:blipFill>
          <a:blip r:embed="rId5"/>
          <a:stretch>
            <a:fillRect/>
          </a:stretch>
        </p:blipFill>
        <p:spPr>
          <a:xfrm>
            <a:off x="3103700" y="6267824"/>
            <a:ext cx="4492354" cy="208631"/>
          </a:xfrm>
          <a:prstGeom prst="rect">
            <a:avLst/>
          </a:prstGeom>
        </p:spPr>
      </p:pic>
      <p:sp>
        <p:nvSpPr>
          <p:cNvPr id="33" name="Content Placeholder 2">
            <a:extLst>
              <a:ext uri="{FF2B5EF4-FFF2-40B4-BE49-F238E27FC236}">
                <a16:creationId xmlns:a16="http://schemas.microsoft.com/office/drawing/2014/main" id="{C3E8AE84-D9A6-A6B4-CE74-F8632E24FD1F}"/>
              </a:ext>
            </a:extLst>
          </p:cNvPr>
          <p:cNvSpPr txBox="1">
            <a:spLocks/>
          </p:cNvSpPr>
          <p:nvPr/>
        </p:nvSpPr>
        <p:spPr>
          <a:xfrm>
            <a:off x="1112886" y="5876696"/>
            <a:ext cx="2432546" cy="366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pitchFamily="2" charset="0"/>
                <a:ea typeface="Avenir Book" charset="0"/>
                <a:cs typeface="Avenir Book" charset="0"/>
              </a:rPr>
              <a:t>Cognition</a:t>
            </a:r>
          </a:p>
          <a:p>
            <a:pPr lvl="1"/>
            <a:endParaRPr lang="en-US" sz="2000" dirty="0">
              <a:latin typeface="Avenir Book" charset="0"/>
              <a:ea typeface="Avenir Book" charset="0"/>
              <a:cs typeface="Avenir Book" charset="0"/>
            </a:endParaRPr>
          </a:p>
        </p:txBody>
      </p:sp>
      <p:sp>
        <p:nvSpPr>
          <p:cNvPr id="34" name="Content Placeholder 2">
            <a:extLst>
              <a:ext uri="{FF2B5EF4-FFF2-40B4-BE49-F238E27FC236}">
                <a16:creationId xmlns:a16="http://schemas.microsoft.com/office/drawing/2014/main" id="{A81EB5D8-B8DF-0DEE-77FA-182369072615}"/>
              </a:ext>
            </a:extLst>
          </p:cNvPr>
          <p:cNvSpPr txBox="1">
            <a:spLocks/>
          </p:cNvSpPr>
          <p:nvPr/>
        </p:nvSpPr>
        <p:spPr>
          <a:xfrm>
            <a:off x="1112886" y="6264439"/>
            <a:ext cx="2432546" cy="366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pitchFamily="2" charset="0"/>
                <a:ea typeface="Avenir Book" charset="0"/>
                <a:cs typeface="Avenir Book" charset="0"/>
              </a:rPr>
              <a:t>Reward </a:t>
            </a:r>
          </a:p>
          <a:p>
            <a:pPr lvl="1"/>
            <a:endParaRPr lang="en-US" sz="2000" dirty="0">
              <a:latin typeface="Avenir Book" charset="0"/>
              <a:ea typeface="Avenir Book" charset="0"/>
              <a:cs typeface="Avenir Book" charset="0"/>
            </a:endParaRPr>
          </a:p>
        </p:txBody>
      </p:sp>
      <p:sp>
        <p:nvSpPr>
          <p:cNvPr id="39" name="Title 1">
            <a:extLst>
              <a:ext uri="{FF2B5EF4-FFF2-40B4-BE49-F238E27FC236}">
                <a16:creationId xmlns:a16="http://schemas.microsoft.com/office/drawing/2014/main" id="{4C4EF966-33EA-6985-0045-38BF919C2CD9}"/>
              </a:ext>
            </a:extLst>
          </p:cNvPr>
          <p:cNvSpPr txBox="1">
            <a:spLocks/>
          </p:cNvSpPr>
          <p:nvPr/>
        </p:nvSpPr>
        <p:spPr>
          <a:xfrm>
            <a:off x="315124" y="5375102"/>
            <a:ext cx="450365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Maturational Timing via Derivatives of Fits</a:t>
            </a:r>
          </a:p>
        </p:txBody>
      </p:sp>
      <p:sp>
        <p:nvSpPr>
          <p:cNvPr id="3" name="Rectangle 2">
            <a:extLst>
              <a:ext uri="{FF2B5EF4-FFF2-40B4-BE49-F238E27FC236}">
                <a16:creationId xmlns:a16="http://schemas.microsoft.com/office/drawing/2014/main" id="{875EAE90-B37A-2DE7-41FE-8202083C8BEC}"/>
              </a:ext>
            </a:extLst>
          </p:cNvPr>
          <p:cNvSpPr/>
          <p:nvPr/>
        </p:nvSpPr>
        <p:spPr>
          <a:xfrm>
            <a:off x="7975799" y="6443557"/>
            <a:ext cx="4594714"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2024</a:t>
            </a:r>
          </a:p>
        </p:txBody>
      </p:sp>
    </p:spTree>
    <p:extLst>
      <p:ext uri="{BB962C8B-B14F-4D97-AF65-F5344CB8AC3E}">
        <p14:creationId xmlns:p14="http://schemas.microsoft.com/office/powerpoint/2010/main" val="232589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Refined Developmental Model</a:t>
            </a:r>
          </a:p>
        </p:txBody>
      </p:sp>
      <p:pic>
        <p:nvPicPr>
          <p:cNvPr id="4" name="Picture 3" descr="Graphical user interface&#10;&#10;Description automatically generated">
            <a:extLst>
              <a:ext uri="{FF2B5EF4-FFF2-40B4-BE49-F238E27FC236}">
                <a16:creationId xmlns:a16="http://schemas.microsoft.com/office/drawing/2014/main" id="{14B76BB8-51B5-83B4-E302-53E67F1352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7376" r="52213" b="10398"/>
          <a:stretch/>
        </p:blipFill>
        <p:spPr>
          <a:xfrm>
            <a:off x="2240059" y="5876697"/>
            <a:ext cx="5752303" cy="217342"/>
          </a:xfrm>
          <a:prstGeom prst="rect">
            <a:avLst/>
          </a:prstGeom>
        </p:spPr>
      </p:pic>
      <p:pic>
        <p:nvPicPr>
          <p:cNvPr id="15" name="Picture 14">
            <a:extLst>
              <a:ext uri="{FF2B5EF4-FFF2-40B4-BE49-F238E27FC236}">
                <a16:creationId xmlns:a16="http://schemas.microsoft.com/office/drawing/2014/main" id="{01897532-DAC0-7552-3A07-C647A6F26CF0}"/>
              </a:ext>
            </a:extLst>
          </p:cNvPr>
          <p:cNvPicPr>
            <a:picLocks noChangeAspect="1"/>
          </p:cNvPicPr>
          <p:nvPr/>
        </p:nvPicPr>
        <p:blipFill>
          <a:blip r:embed="rId4"/>
          <a:stretch>
            <a:fillRect/>
          </a:stretch>
        </p:blipFill>
        <p:spPr>
          <a:xfrm>
            <a:off x="3103700" y="6267824"/>
            <a:ext cx="4492354" cy="208631"/>
          </a:xfrm>
          <a:prstGeom prst="rect">
            <a:avLst/>
          </a:prstGeom>
        </p:spPr>
      </p:pic>
      <p:sp>
        <p:nvSpPr>
          <p:cNvPr id="30" name="Title 1">
            <a:extLst>
              <a:ext uri="{FF2B5EF4-FFF2-40B4-BE49-F238E27FC236}">
                <a16:creationId xmlns:a16="http://schemas.microsoft.com/office/drawing/2014/main" id="{1AA8AB04-82F0-830C-A5A4-984CD37E3433}"/>
              </a:ext>
            </a:extLst>
          </p:cNvPr>
          <p:cNvSpPr txBox="1">
            <a:spLocks/>
          </p:cNvSpPr>
          <p:nvPr/>
        </p:nvSpPr>
        <p:spPr>
          <a:xfrm>
            <a:off x="315124" y="5375102"/>
            <a:ext cx="450365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Adolescent Maturational Timing</a:t>
            </a:r>
          </a:p>
        </p:txBody>
      </p:sp>
      <p:sp>
        <p:nvSpPr>
          <p:cNvPr id="33" name="Content Placeholder 2">
            <a:extLst>
              <a:ext uri="{FF2B5EF4-FFF2-40B4-BE49-F238E27FC236}">
                <a16:creationId xmlns:a16="http://schemas.microsoft.com/office/drawing/2014/main" id="{C3E8AE84-D9A6-A6B4-CE74-F8632E24FD1F}"/>
              </a:ext>
            </a:extLst>
          </p:cNvPr>
          <p:cNvSpPr txBox="1">
            <a:spLocks/>
          </p:cNvSpPr>
          <p:nvPr/>
        </p:nvSpPr>
        <p:spPr>
          <a:xfrm>
            <a:off x="1112886" y="5876696"/>
            <a:ext cx="2432546" cy="366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pitchFamily="2" charset="0"/>
                <a:ea typeface="Avenir Book" charset="0"/>
                <a:cs typeface="Avenir Book" charset="0"/>
              </a:rPr>
              <a:t>Cognition</a:t>
            </a:r>
          </a:p>
          <a:p>
            <a:pPr lvl="1"/>
            <a:endParaRPr lang="en-US" sz="2000" dirty="0">
              <a:latin typeface="Avenir Book" charset="0"/>
              <a:ea typeface="Avenir Book" charset="0"/>
              <a:cs typeface="Avenir Book" charset="0"/>
            </a:endParaRPr>
          </a:p>
        </p:txBody>
      </p:sp>
      <p:sp>
        <p:nvSpPr>
          <p:cNvPr id="34" name="Content Placeholder 2">
            <a:extLst>
              <a:ext uri="{FF2B5EF4-FFF2-40B4-BE49-F238E27FC236}">
                <a16:creationId xmlns:a16="http://schemas.microsoft.com/office/drawing/2014/main" id="{A81EB5D8-B8DF-0DEE-77FA-182369072615}"/>
              </a:ext>
            </a:extLst>
          </p:cNvPr>
          <p:cNvSpPr txBox="1">
            <a:spLocks/>
          </p:cNvSpPr>
          <p:nvPr/>
        </p:nvSpPr>
        <p:spPr>
          <a:xfrm>
            <a:off x="1112886" y="6264439"/>
            <a:ext cx="2432546" cy="366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latin typeface="Helvetica" pitchFamily="2" charset="0"/>
                <a:ea typeface="Avenir Book" charset="0"/>
                <a:cs typeface="Avenir Book" charset="0"/>
              </a:rPr>
              <a:t>Reward </a:t>
            </a:r>
          </a:p>
          <a:p>
            <a:pPr lvl="1"/>
            <a:endParaRPr lang="en-US" sz="2000" dirty="0">
              <a:latin typeface="Avenir Book" charset="0"/>
              <a:ea typeface="Avenir Book" charset="0"/>
              <a:cs typeface="Avenir Book" charset="0"/>
            </a:endParaRPr>
          </a:p>
        </p:txBody>
      </p:sp>
      <p:sp>
        <p:nvSpPr>
          <p:cNvPr id="5" name="Title 1">
            <a:extLst>
              <a:ext uri="{FF2B5EF4-FFF2-40B4-BE49-F238E27FC236}">
                <a16:creationId xmlns:a16="http://schemas.microsoft.com/office/drawing/2014/main" id="{66B99C78-EA79-8606-C95B-A96AF13BDC04}"/>
              </a:ext>
            </a:extLst>
          </p:cNvPr>
          <p:cNvSpPr txBox="1">
            <a:spLocks/>
          </p:cNvSpPr>
          <p:nvPr/>
        </p:nvSpPr>
        <p:spPr>
          <a:xfrm>
            <a:off x="651494" y="2270501"/>
            <a:ext cx="450365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Mental Health/Substance Use Disorder Onset</a:t>
            </a:r>
          </a:p>
        </p:txBody>
      </p:sp>
      <p:pic>
        <p:nvPicPr>
          <p:cNvPr id="3" name="Picture 2">
            <a:extLst>
              <a:ext uri="{FF2B5EF4-FFF2-40B4-BE49-F238E27FC236}">
                <a16:creationId xmlns:a16="http://schemas.microsoft.com/office/drawing/2014/main" id="{BD2C1695-0C7F-4F5B-1B25-788AFD3C6E55}"/>
              </a:ext>
            </a:extLst>
          </p:cNvPr>
          <p:cNvPicPr>
            <a:picLocks noChangeAspect="1"/>
          </p:cNvPicPr>
          <p:nvPr/>
        </p:nvPicPr>
        <p:blipFill rotWithShape="1">
          <a:blip r:embed="rId5"/>
          <a:srcRect b="2809"/>
          <a:stretch/>
        </p:blipFill>
        <p:spPr>
          <a:xfrm>
            <a:off x="-749588" y="2802501"/>
            <a:ext cx="9079191" cy="2494042"/>
          </a:xfrm>
          <a:prstGeom prst="rect">
            <a:avLst/>
          </a:prstGeom>
        </p:spPr>
      </p:pic>
      <p:sp>
        <p:nvSpPr>
          <p:cNvPr id="18" name="Content Placeholder 2">
            <a:extLst>
              <a:ext uri="{FF2B5EF4-FFF2-40B4-BE49-F238E27FC236}">
                <a16:creationId xmlns:a16="http://schemas.microsoft.com/office/drawing/2014/main" id="{1EACAE8C-A76F-3881-74AF-AAF938DC63AF}"/>
              </a:ext>
            </a:extLst>
          </p:cNvPr>
          <p:cNvSpPr txBox="1">
            <a:spLocks/>
          </p:cNvSpPr>
          <p:nvPr/>
        </p:nvSpPr>
        <p:spPr>
          <a:xfrm>
            <a:off x="7596054" y="3771478"/>
            <a:ext cx="3014014" cy="729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000" dirty="0">
              <a:latin typeface="Avenir Book" charset="0"/>
              <a:ea typeface="Avenir Book" charset="0"/>
              <a:cs typeface="Avenir Book" charset="0"/>
            </a:endParaRPr>
          </a:p>
          <a:p>
            <a:pPr lvl="1"/>
            <a:endParaRPr lang="en-US" sz="1000" dirty="0">
              <a:latin typeface="Avenir Book" charset="0"/>
              <a:ea typeface="Avenir Book" charset="0"/>
              <a:cs typeface="Avenir Book" charset="0"/>
            </a:endParaRPr>
          </a:p>
          <a:p>
            <a:pPr marL="457200" lvl="1" indent="0">
              <a:buNone/>
            </a:pPr>
            <a:r>
              <a:rPr lang="en-US" sz="1400" i="1" dirty="0">
                <a:latin typeface="Avenir Book" charset="0"/>
                <a:ea typeface="Avenir Book" charset="0"/>
                <a:cs typeface="Avenir Book" charset="0"/>
              </a:rPr>
              <a:t>Paus et al 2008</a:t>
            </a:r>
          </a:p>
        </p:txBody>
      </p:sp>
      <p:sp>
        <p:nvSpPr>
          <p:cNvPr id="6" name="Rectangle 5">
            <a:extLst>
              <a:ext uri="{FF2B5EF4-FFF2-40B4-BE49-F238E27FC236}">
                <a16:creationId xmlns:a16="http://schemas.microsoft.com/office/drawing/2014/main" id="{7B549EED-5762-2F06-4B26-245E090A08F5}"/>
              </a:ext>
            </a:extLst>
          </p:cNvPr>
          <p:cNvSpPr/>
          <p:nvPr/>
        </p:nvSpPr>
        <p:spPr>
          <a:xfrm>
            <a:off x="7975799" y="6443557"/>
            <a:ext cx="4594714"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2024</a:t>
            </a:r>
          </a:p>
        </p:txBody>
      </p:sp>
    </p:spTree>
    <p:extLst>
      <p:ext uri="{BB962C8B-B14F-4D97-AF65-F5344CB8AC3E}">
        <p14:creationId xmlns:p14="http://schemas.microsoft.com/office/powerpoint/2010/main" val="3577597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Outline</a:t>
            </a:r>
          </a:p>
        </p:txBody>
      </p:sp>
      <p:sp>
        <p:nvSpPr>
          <p:cNvPr id="6" name="Content Placeholder 2">
            <a:extLst>
              <a:ext uri="{FF2B5EF4-FFF2-40B4-BE49-F238E27FC236}">
                <a16:creationId xmlns:a16="http://schemas.microsoft.com/office/drawing/2014/main" id="{CD5553FB-DD5A-CC00-D584-2E3BA54D29C1}"/>
              </a:ext>
            </a:extLst>
          </p:cNvPr>
          <p:cNvSpPr>
            <a:spLocks noGrp="1"/>
          </p:cNvSpPr>
          <p:nvPr>
            <p:ph idx="1"/>
          </p:nvPr>
        </p:nvSpPr>
        <p:spPr>
          <a:xfrm>
            <a:off x="838199" y="1559965"/>
            <a:ext cx="11353801" cy="5803900"/>
          </a:xfrm>
        </p:spPr>
        <p:txBody>
          <a:bodyPr>
            <a:normAutofit/>
          </a:bodyPr>
          <a:lstStyle/>
          <a:p>
            <a:pPr marL="0" indent="0">
              <a:buNone/>
            </a:pPr>
            <a:r>
              <a:rPr lang="en-US" sz="2600" dirty="0">
                <a:latin typeface="Avenir Book" panose="02000503020000020003" pitchFamily="2" charset="0"/>
              </a:rPr>
              <a:t>Conceptual and </a:t>
            </a:r>
            <a:r>
              <a:rPr lang="en-US" sz="2600" b="1" i="1" u="sng" dirty="0">
                <a:latin typeface="Avenir Book" panose="02000503020000020003" pitchFamily="2" charset="0"/>
              </a:rPr>
              <a:t>methodological</a:t>
            </a:r>
            <a:r>
              <a:rPr lang="en-US" sz="2600" dirty="0">
                <a:latin typeface="Avenir Book" panose="02000503020000020003" pitchFamily="2" charset="0"/>
              </a:rPr>
              <a:t> context for these questions. </a:t>
            </a:r>
          </a:p>
          <a:p>
            <a:pPr marL="0" indent="0">
              <a:buNone/>
            </a:pPr>
            <a:r>
              <a:rPr lang="en-US" sz="2600" dirty="0">
                <a:latin typeface="Avenir Book" panose="02000503020000020003" pitchFamily="2" charset="0"/>
              </a:rPr>
              <a:t>	</a:t>
            </a:r>
            <a:r>
              <a:rPr lang="en-US" sz="2600" i="1" dirty="0">
                <a:latin typeface="Avenir Book" panose="02000503020000020003" pitchFamily="2" charset="0"/>
              </a:rPr>
              <a:t>Theories of human neurobehavioral development in adolescence</a:t>
            </a:r>
          </a:p>
          <a:p>
            <a:pPr marL="0" indent="0">
              <a:buNone/>
            </a:pPr>
            <a:r>
              <a:rPr lang="en-US" sz="2600" i="1" dirty="0">
                <a:latin typeface="Avenir Book" panose="02000503020000020003" pitchFamily="2" charset="0"/>
              </a:rPr>
              <a:t>	Non-linear modeling of lifespan trajectories</a:t>
            </a:r>
          </a:p>
          <a:p>
            <a:pPr marL="0" indent="0">
              <a:buNone/>
            </a:pPr>
            <a:endParaRPr lang="en-US" sz="2600" i="1" dirty="0">
              <a:latin typeface="Avenir Book" panose="02000503020000020003" pitchFamily="2" charset="0"/>
            </a:endParaRPr>
          </a:p>
          <a:p>
            <a:pPr marL="0" indent="0">
              <a:buNone/>
            </a:pPr>
            <a:r>
              <a:rPr lang="en-US" sz="2600" dirty="0">
                <a:solidFill>
                  <a:schemeClr val="bg1">
                    <a:lumMod val="75000"/>
                  </a:schemeClr>
                </a:solidFill>
                <a:latin typeface="Avenir Book" panose="02000503020000020003" pitchFamily="2" charset="0"/>
              </a:rPr>
              <a:t>Foundational methods we have used to construct models across assessments and datasets. </a:t>
            </a:r>
          </a:p>
          <a:p>
            <a:pPr marL="0" indent="0">
              <a:buNone/>
            </a:pPr>
            <a:r>
              <a:rPr lang="en-US" sz="2600" dirty="0">
                <a:solidFill>
                  <a:schemeClr val="bg1">
                    <a:lumMod val="75000"/>
                  </a:schemeClr>
                </a:solidFill>
                <a:latin typeface="Avenir Book" panose="02000503020000020003" pitchFamily="2" charset="0"/>
              </a:rPr>
              <a:t>	</a:t>
            </a:r>
            <a:r>
              <a:rPr lang="en-US" sz="2600" i="1" dirty="0">
                <a:solidFill>
                  <a:schemeClr val="bg1">
                    <a:lumMod val="75000"/>
                  </a:schemeClr>
                </a:solidFill>
                <a:latin typeface="Avenir Book" panose="02000503020000020003" pitchFamily="2" charset="0"/>
              </a:rPr>
              <a:t>R markdown and interactive examples</a:t>
            </a:r>
          </a:p>
          <a:p>
            <a:pPr marL="0" indent="0">
              <a:buNone/>
            </a:pPr>
            <a:endParaRPr lang="en-US" sz="2600" i="1" dirty="0">
              <a:solidFill>
                <a:schemeClr val="bg1">
                  <a:lumMod val="75000"/>
                </a:schemeClr>
              </a:solidFill>
              <a:latin typeface="Avenir Book" panose="02000503020000020003" pitchFamily="2" charset="0"/>
            </a:endParaRPr>
          </a:p>
          <a:p>
            <a:pPr marL="0" indent="0">
              <a:buNone/>
            </a:pPr>
            <a:r>
              <a:rPr lang="en-US" sz="2600" dirty="0">
                <a:solidFill>
                  <a:schemeClr val="bg1">
                    <a:lumMod val="75000"/>
                  </a:schemeClr>
                </a:solidFill>
                <a:latin typeface="Avenir Book" panose="02000503020000020003" pitchFamily="2" charset="0"/>
              </a:rPr>
              <a:t>Extensions of these methods and looking forward to new directions.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59556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Challenges to Reproducibility </a:t>
            </a:r>
          </a:p>
        </p:txBody>
      </p:sp>
      <p:sp>
        <p:nvSpPr>
          <p:cNvPr id="13" name="Content Placeholder 2"/>
          <p:cNvSpPr txBox="1">
            <a:spLocks/>
          </p:cNvSpPr>
          <p:nvPr/>
        </p:nvSpPr>
        <p:spPr>
          <a:xfrm>
            <a:off x="838200" y="1840129"/>
            <a:ext cx="10961914" cy="729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latin typeface="Avenir Next" panose="020B0503020202020204" pitchFamily="34" charset="0"/>
                <a:ea typeface="Avenir Book" charset="0"/>
                <a:cs typeface="Avenir Book" charset="0"/>
              </a:rPr>
              <a:t>Increasing concerns in psychology and neuroscience on the reproducibility of findings further limits clinical translation. </a:t>
            </a:r>
          </a:p>
          <a:p>
            <a:pPr lvl="1"/>
            <a:endParaRPr lang="en-US" sz="2000" dirty="0">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066C06BE-3407-8645-BBFD-720768781D95}"/>
              </a:ext>
            </a:extLst>
          </p:cNvPr>
          <p:cNvSpPr>
            <a:spLocks noGrp="1"/>
          </p:cNvSpPr>
          <p:nvPr>
            <p:ph type="sldNum" sz="quarter" idx="12"/>
          </p:nvPr>
        </p:nvSpPr>
        <p:spPr/>
        <p:txBody>
          <a:bodyPr/>
          <a:lstStyle/>
          <a:p>
            <a:fld id="{279D0B41-BAFE-8147-BCBE-57891B617B79}" type="slidenum">
              <a:rPr lang="en-US" smtClean="0"/>
              <a:t>18</a:t>
            </a:fld>
            <a:endParaRPr lang="en-US"/>
          </a:p>
        </p:txBody>
      </p:sp>
      <p:pic>
        <p:nvPicPr>
          <p:cNvPr id="33" name="Picture 32" descr="Graphical user interface&#10;&#10;Description automatically generated with low confidence">
            <a:extLst>
              <a:ext uri="{FF2B5EF4-FFF2-40B4-BE49-F238E27FC236}">
                <a16:creationId xmlns:a16="http://schemas.microsoft.com/office/drawing/2014/main" id="{6442159B-EEC9-FB4E-8049-94F23427D3E9}"/>
              </a:ext>
            </a:extLst>
          </p:cNvPr>
          <p:cNvPicPr>
            <a:picLocks noChangeAspect="1"/>
          </p:cNvPicPr>
          <p:nvPr/>
        </p:nvPicPr>
        <p:blipFill rotWithShape="1">
          <a:blip r:embed="rId3"/>
          <a:srcRect t="10361" b="41343"/>
          <a:stretch/>
        </p:blipFill>
        <p:spPr>
          <a:xfrm>
            <a:off x="7742539" y="3339369"/>
            <a:ext cx="3362270" cy="2297956"/>
          </a:xfrm>
          <a:prstGeom prst="rect">
            <a:avLst/>
          </a:prstGeom>
        </p:spPr>
      </p:pic>
      <p:sp>
        <p:nvSpPr>
          <p:cNvPr id="34" name="Content Placeholder 2">
            <a:extLst>
              <a:ext uri="{FF2B5EF4-FFF2-40B4-BE49-F238E27FC236}">
                <a16:creationId xmlns:a16="http://schemas.microsoft.com/office/drawing/2014/main" id="{697DE591-389B-6A4C-83FE-D31CE432CC8C}"/>
              </a:ext>
            </a:extLst>
          </p:cNvPr>
          <p:cNvSpPr txBox="1">
            <a:spLocks/>
          </p:cNvSpPr>
          <p:nvPr/>
        </p:nvSpPr>
        <p:spPr>
          <a:xfrm>
            <a:off x="7121913" y="2978506"/>
            <a:ext cx="5606976" cy="72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Clinical Intervention with Adolescents </a:t>
            </a:r>
          </a:p>
          <a:p>
            <a:pPr lvl="1"/>
            <a:endParaRPr lang="en-US" sz="2000" dirty="0">
              <a:latin typeface="Avenir Book" charset="0"/>
              <a:ea typeface="Avenir Book" charset="0"/>
              <a:cs typeface="Avenir Book" charset="0"/>
            </a:endParaRPr>
          </a:p>
        </p:txBody>
      </p:sp>
      <p:cxnSp>
        <p:nvCxnSpPr>
          <p:cNvPr id="36" name="Straight Connector 35">
            <a:extLst>
              <a:ext uri="{FF2B5EF4-FFF2-40B4-BE49-F238E27FC236}">
                <a16:creationId xmlns:a16="http://schemas.microsoft.com/office/drawing/2014/main" id="{DDEEF609-7F1B-F94E-9453-2435F5B6BA26}"/>
              </a:ext>
            </a:extLst>
          </p:cNvPr>
          <p:cNvCxnSpPr>
            <a:cxnSpLocks/>
          </p:cNvCxnSpPr>
          <p:nvPr/>
        </p:nvCxnSpPr>
        <p:spPr>
          <a:xfrm>
            <a:off x="6078996" y="4532951"/>
            <a:ext cx="985386" cy="0"/>
          </a:xfrm>
          <a:prstGeom prst="line">
            <a:avLst/>
          </a:prstGeom>
          <a:ln w="38100">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E1E48939-76F7-5B4E-9E55-9A0B8D78ED3F}"/>
              </a:ext>
            </a:extLst>
          </p:cNvPr>
          <p:cNvSpPr txBox="1">
            <a:spLocks/>
          </p:cNvSpPr>
          <p:nvPr/>
        </p:nvSpPr>
        <p:spPr>
          <a:xfrm>
            <a:off x="6249309" y="3795391"/>
            <a:ext cx="792771" cy="1207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00" b="1" dirty="0">
                <a:latin typeface="Avenir Next" panose="020B0503020202020204" pitchFamily="34" charset="0"/>
                <a:ea typeface="Avenir Book" charset="0"/>
                <a:cs typeface="Avenir Book" charset="0"/>
              </a:rPr>
              <a:t>?</a:t>
            </a:r>
          </a:p>
          <a:p>
            <a:pPr lvl="1"/>
            <a:endParaRPr lang="en-US" sz="2000" dirty="0">
              <a:latin typeface="Avenir Book" charset="0"/>
              <a:ea typeface="Avenir Book" charset="0"/>
              <a:cs typeface="Avenir Book" charset="0"/>
            </a:endParaRPr>
          </a:p>
        </p:txBody>
      </p:sp>
      <p:pic>
        <p:nvPicPr>
          <p:cNvPr id="27" name="Picture 26" descr="A screenshot of a cell phone&#10;&#10;Description automatically generated">
            <a:extLst>
              <a:ext uri="{FF2B5EF4-FFF2-40B4-BE49-F238E27FC236}">
                <a16:creationId xmlns:a16="http://schemas.microsoft.com/office/drawing/2014/main" id="{67D58B66-72C8-9E4D-84A3-51AED28EBBB7}"/>
              </a:ext>
            </a:extLst>
          </p:cNvPr>
          <p:cNvPicPr>
            <a:picLocks noChangeAspect="1"/>
          </p:cNvPicPr>
          <p:nvPr/>
        </p:nvPicPr>
        <p:blipFill rotWithShape="1">
          <a:blip r:embed="rId4"/>
          <a:srcRect b="38267"/>
          <a:stretch/>
        </p:blipFill>
        <p:spPr>
          <a:xfrm>
            <a:off x="997983" y="2943755"/>
            <a:ext cx="3019472" cy="98104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676FAE2-0684-164F-A748-70ADD7F5D6F6}"/>
              </a:ext>
            </a:extLst>
          </p:cNvPr>
          <p:cNvPicPr>
            <a:picLocks noChangeAspect="1"/>
          </p:cNvPicPr>
          <p:nvPr/>
        </p:nvPicPr>
        <p:blipFill>
          <a:blip r:embed="rId5"/>
          <a:stretch>
            <a:fillRect/>
          </a:stretch>
        </p:blipFill>
        <p:spPr>
          <a:xfrm>
            <a:off x="997983" y="4053063"/>
            <a:ext cx="4550867" cy="1218008"/>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814D80D4-2562-A24E-80C9-57BCE707764E}"/>
              </a:ext>
            </a:extLst>
          </p:cNvPr>
          <p:cNvPicPr>
            <a:picLocks noChangeAspect="1"/>
          </p:cNvPicPr>
          <p:nvPr/>
        </p:nvPicPr>
        <p:blipFill>
          <a:blip r:embed="rId6"/>
          <a:stretch>
            <a:fillRect/>
          </a:stretch>
        </p:blipFill>
        <p:spPr>
          <a:xfrm>
            <a:off x="936798" y="5460306"/>
            <a:ext cx="4897503" cy="932859"/>
          </a:xfrm>
          <a:prstGeom prst="rect">
            <a:avLst/>
          </a:prstGeom>
        </p:spPr>
      </p:pic>
    </p:spTree>
    <p:extLst>
      <p:ext uri="{BB962C8B-B14F-4D97-AF65-F5344CB8AC3E}">
        <p14:creationId xmlns:p14="http://schemas.microsoft.com/office/powerpoint/2010/main" val="1927208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365125"/>
            <a:ext cx="11353800" cy="1325563"/>
          </a:xfrm>
        </p:spPr>
        <p:txBody>
          <a:bodyPr/>
          <a:lstStyle/>
          <a:p>
            <a:r>
              <a:rPr lang="en-US" dirty="0">
                <a:latin typeface="Avenir Book" panose="02000503020000020003" pitchFamily="2" charset="0"/>
              </a:rPr>
              <a:t>Multi-assessment &amp; Multi-dataset approach</a:t>
            </a:r>
          </a:p>
        </p:txBody>
      </p:sp>
      <p:sp>
        <p:nvSpPr>
          <p:cNvPr id="5" name="Content Placeholder 2">
            <a:extLst>
              <a:ext uri="{FF2B5EF4-FFF2-40B4-BE49-F238E27FC236}">
                <a16:creationId xmlns:a16="http://schemas.microsoft.com/office/drawing/2014/main" id="{00FDEB3E-5B28-4C05-FFDA-651A9C80822E}"/>
              </a:ext>
            </a:extLst>
          </p:cNvPr>
          <p:cNvSpPr>
            <a:spLocks noGrp="1"/>
          </p:cNvSpPr>
          <p:nvPr>
            <p:ph idx="1"/>
          </p:nvPr>
        </p:nvSpPr>
        <p:spPr>
          <a:xfrm>
            <a:off x="838199" y="1559965"/>
            <a:ext cx="11353801" cy="5803900"/>
          </a:xfrm>
        </p:spPr>
        <p:txBody>
          <a:bodyPr>
            <a:normAutofit/>
          </a:bodyPr>
          <a:lstStyle/>
          <a:p>
            <a:pPr marL="0" indent="0">
              <a:buNone/>
            </a:pPr>
            <a:r>
              <a:rPr lang="en-US" sz="2600" dirty="0">
                <a:latin typeface="Avenir Book" panose="02000503020000020003" pitchFamily="2" charset="0"/>
              </a:rPr>
              <a:t>Building generalizability and reproducibility into studies.</a:t>
            </a:r>
          </a:p>
          <a:p>
            <a:pPr marL="0" indent="0">
              <a:buNone/>
            </a:pPr>
            <a:endParaRPr lang="en-US" sz="2600" dirty="0">
              <a:latin typeface="Avenir Book" panose="02000503020000020003" pitchFamily="2" charset="0"/>
            </a:endParaRPr>
          </a:p>
          <a:p>
            <a:pPr marL="0" indent="0">
              <a:buNone/>
            </a:pPr>
            <a:r>
              <a:rPr lang="en-US" sz="2600" dirty="0">
                <a:latin typeface="Avenir Book" panose="02000503020000020003" pitchFamily="2" charset="0"/>
              </a:rPr>
              <a:t>Investigations with relatively </a:t>
            </a:r>
            <a:r>
              <a:rPr lang="en-US" sz="2600" u="sng" dirty="0">
                <a:latin typeface="Avenir Book" panose="02000503020000020003" pitchFamily="2" charset="0"/>
              </a:rPr>
              <a:t>small datasets or narrow subsets of measures </a:t>
            </a:r>
            <a:r>
              <a:rPr lang="en-US" sz="2600" dirty="0">
                <a:latin typeface="Avenir Book" panose="02000503020000020003" pitchFamily="2" charset="0"/>
              </a:rPr>
              <a:t>have identified general executive function development, but the specific maturational timing remains unknown. </a:t>
            </a:r>
          </a:p>
          <a:p>
            <a:pPr marL="0" indent="0">
              <a:buNone/>
            </a:pPr>
            <a:endParaRPr lang="en-US" sz="2600" dirty="0">
              <a:solidFill>
                <a:schemeClr val="bg1">
                  <a:lumMod val="75000"/>
                </a:schemeClr>
              </a:solidFill>
              <a:latin typeface="Avenir Book" panose="02000503020000020003" pitchFamily="2" charset="0"/>
            </a:endParaRPr>
          </a:p>
          <a:p>
            <a:pPr marL="0" indent="0">
              <a:buNone/>
            </a:pPr>
            <a:r>
              <a:rPr lang="en-US" sz="2600" dirty="0">
                <a:latin typeface="Avenir Book" panose="02000503020000020003" pitchFamily="2" charset="0"/>
              </a:rPr>
              <a:t>It is unclear how these processes unfold, or their developmental similarity, among potential subprocesses indexed by the dozens of laboratory-based and neuropsychological executive function measures used in the broader literature.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4162927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Outline</a:t>
            </a:r>
          </a:p>
        </p:txBody>
      </p:sp>
      <p:sp>
        <p:nvSpPr>
          <p:cNvPr id="6" name="Content Placeholder 2">
            <a:extLst>
              <a:ext uri="{FF2B5EF4-FFF2-40B4-BE49-F238E27FC236}">
                <a16:creationId xmlns:a16="http://schemas.microsoft.com/office/drawing/2014/main" id="{CD5553FB-DD5A-CC00-D584-2E3BA54D29C1}"/>
              </a:ext>
            </a:extLst>
          </p:cNvPr>
          <p:cNvSpPr>
            <a:spLocks noGrp="1"/>
          </p:cNvSpPr>
          <p:nvPr>
            <p:ph idx="1"/>
          </p:nvPr>
        </p:nvSpPr>
        <p:spPr>
          <a:xfrm>
            <a:off x="838199" y="1559965"/>
            <a:ext cx="11353801" cy="5803900"/>
          </a:xfrm>
        </p:spPr>
        <p:txBody>
          <a:bodyPr>
            <a:normAutofit/>
          </a:bodyPr>
          <a:lstStyle/>
          <a:p>
            <a:pPr marL="0" indent="0">
              <a:buNone/>
            </a:pPr>
            <a:r>
              <a:rPr lang="en-US" sz="2600" dirty="0">
                <a:latin typeface="Avenir Book" panose="02000503020000020003" pitchFamily="2" charset="0"/>
              </a:rPr>
              <a:t>Conceptual and methodological context for these questions. </a:t>
            </a:r>
          </a:p>
          <a:p>
            <a:pPr marL="0" indent="0">
              <a:buNone/>
            </a:pPr>
            <a:r>
              <a:rPr lang="en-US" sz="2600" dirty="0">
                <a:latin typeface="Avenir Book" panose="02000503020000020003" pitchFamily="2" charset="0"/>
              </a:rPr>
              <a:t>	</a:t>
            </a:r>
            <a:r>
              <a:rPr lang="en-US" sz="2600" i="1" dirty="0">
                <a:latin typeface="Avenir Book" panose="02000503020000020003" pitchFamily="2" charset="0"/>
              </a:rPr>
              <a:t>Theories of human neurobehavioral development in adolescence</a:t>
            </a:r>
          </a:p>
          <a:p>
            <a:pPr marL="0" indent="0">
              <a:buNone/>
            </a:pPr>
            <a:r>
              <a:rPr lang="en-US" sz="2600" i="1" dirty="0">
                <a:latin typeface="Avenir Book" panose="02000503020000020003" pitchFamily="2" charset="0"/>
              </a:rPr>
              <a:t>	Non-linear modeling of lifespan trajectories</a:t>
            </a:r>
          </a:p>
          <a:p>
            <a:pPr marL="0" indent="0">
              <a:buNone/>
            </a:pPr>
            <a:endParaRPr lang="en-US" sz="2600" i="1" dirty="0">
              <a:latin typeface="Avenir Book" panose="02000503020000020003" pitchFamily="2" charset="0"/>
            </a:endParaRPr>
          </a:p>
          <a:p>
            <a:pPr marL="0" indent="0">
              <a:buNone/>
            </a:pPr>
            <a:r>
              <a:rPr lang="en-US" sz="2600" dirty="0">
                <a:latin typeface="Avenir Book" panose="02000503020000020003" pitchFamily="2" charset="0"/>
              </a:rPr>
              <a:t>Foundational methods we have used to construct models across assessments and datasets. </a:t>
            </a:r>
          </a:p>
          <a:p>
            <a:pPr marL="0" indent="0">
              <a:buNone/>
            </a:pPr>
            <a:r>
              <a:rPr lang="en-US" sz="2600" dirty="0">
                <a:latin typeface="Avenir Book" panose="02000503020000020003" pitchFamily="2" charset="0"/>
              </a:rPr>
              <a:t>	</a:t>
            </a:r>
            <a:r>
              <a:rPr lang="en-US" sz="2600" i="1" dirty="0">
                <a:latin typeface="Avenir Book" panose="02000503020000020003" pitchFamily="2" charset="0"/>
              </a:rPr>
              <a:t>R markdown and interactive examples</a:t>
            </a:r>
          </a:p>
          <a:p>
            <a:pPr marL="0" indent="0">
              <a:buNone/>
            </a:pPr>
            <a:endParaRPr lang="en-US" sz="2600" i="1" dirty="0">
              <a:latin typeface="Avenir Book" panose="02000503020000020003" pitchFamily="2" charset="0"/>
            </a:endParaRPr>
          </a:p>
          <a:p>
            <a:pPr marL="0" indent="0">
              <a:buNone/>
            </a:pPr>
            <a:r>
              <a:rPr lang="en-US" sz="2600" dirty="0">
                <a:latin typeface="Avenir Book" panose="02000503020000020003" pitchFamily="2" charset="0"/>
              </a:rPr>
              <a:t>Extensions of these methods and looking forward to new directions.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398261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Outline</a:t>
            </a:r>
          </a:p>
        </p:txBody>
      </p:sp>
      <p:sp>
        <p:nvSpPr>
          <p:cNvPr id="6" name="Content Placeholder 2">
            <a:extLst>
              <a:ext uri="{FF2B5EF4-FFF2-40B4-BE49-F238E27FC236}">
                <a16:creationId xmlns:a16="http://schemas.microsoft.com/office/drawing/2014/main" id="{CD5553FB-DD5A-CC00-D584-2E3BA54D29C1}"/>
              </a:ext>
            </a:extLst>
          </p:cNvPr>
          <p:cNvSpPr>
            <a:spLocks noGrp="1"/>
          </p:cNvSpPr>
          <p:nvPr>
            <p:ph idx="1"/>
          </p:nvPr>
        </p:nvSpPr>
        <p:spPr>
          <a:xfrm>
            <a:off x="838199" y="1559965"/>
            <a:ext cx="11353801" cy="5803900"/>
          </a:xfrm>
        </p:spPr>
        <p:txBody>
          <a:bodyPr>
            <a:normAutofit/>
          </a:bodyPr>
          <a:lstStyle/>
          <a:p>
            <a:pPr marL="0" indent="0">
              <a:buNone/>
            </a:pPr>
            <a:r>
              <a:rPr lang="en-US" sz="2600" dirty="0">
                <a:solidFill>
                  <a:schemeClr val="bg1">
                    <a:lumMod val="65000"/>
                  </a:schemeClr>
                </a:solidFill>
                <a:latin typeface="Avenir Book" panose="02000503020000020003" pitchFamily="2" charset="0"/>
              </a:rPr>
              <a:t>Conceptual and methodological context for these questions. </a:t>
            </a:r>
          </a:p>
          <a:p>
            <a:pPr marL="0" indent="0">
              <a:buNone/>
            </a:pPr>
            <a:r>
              <a:rPr lang="en-US" sz="2600" dirty="0">
                <a:solidFill>
                  <a:schemeClr val="bg1">
                    <a:lumMod val="65000"/>
                  </a:schemeClr>
                </a:solidFill>
                <a:latin typeface="Avenir Book" panose="02000503020000020003" pitchFamily="2" charset="0"/>
              </a:rPr>
              <a:t>	</a:t>
            </a:r>
            <a:r>
              <a:rPr lang="en-US" sz="2600" i="1" dirty="0">
                <a:solidFill>
                  <a:schemeClr val="bg1">
                    <a:lumMod val="65000"/>
                  </a:schemeClr>
                </a:solidFill>
                <a:latin typeface="Avenir Book" panose="02000503020000020003" pitchFamily="2" charset="0"/>
              </a:rPr>
              <a:t>Theories of human neurobehavioral development in adolescence</a:t>
            </a:r>
          </a:p>
          <a:p>
            <a:pPr marL="0" indent="0">
              <a:buNone/>
            </a:pPr>
            <a:r>
              <a:rPr lang="en-US" sz="2600" i="1" dirty="0">
                <a:solidFill>
                  <a:schemeClr val="bg1">
                    <a:lumMod val="65000"/>
                  </a:schemeClr>
                </a:solidFill>
                <a:latin typeface="Avenir Book" panose="02000503020000020003" pitchFamily="2" charset="0"/>
              </a:rPr>
              <a:t>	Non-linear modeling of lifespan trajectories</a:t>
            </a:r>
          </a:p>
          <a:p>
            <a:pPr marL="0" indent="0">
              <a:buNone/>
            </a:pPr>
            <a:endParaRPr lang="en-US" sz="2600" i="1" dirty="0">
              <a:latin typeface="Avenir Book" panose="02000503020000020003" pitchFamily="2" charset="0"/>
            </a:endParaRPr>
          </a:p>
          <a:p>
            <a:pPr marL="0" indent="0">
              <a:buNone/>
            </a:pPr>
            <a:r>
              <a:rPr lang="en-US" sz="2600" dirty="0">
                <a:latin typeface="Avenir Book" panose="02000503020000020003" pitchFamily="2" charset="0"/>
              </a:rPr>
              <a:t>Foundational methods we have used to construct models across assessments and datasets. </a:t>
            </a:r>
          </a:p>
          <a:p>
            <a:pPr marL="0" indent="0">
              <a:buNone/>
            </a:pPr>
            <a:r>
              <a:rPr lang="en-US" sz="2600" dirty="0">
                <a:latin typeface="Avenir Book" panose="02000503020000020003" pitchFamily="2" charset="0"/>
              </a:rPr>
              <a:t>	</a:t>
            </a:r>
            <a:r>
              <a:rPr lang="en-US" sz="2600" i="1" u="sng" dirty="0">
                <a:latin typeface="Avenir Book" panose="02000503020000020003" pitchFamily="2" charset="0"/>
              </a:rPr>
              <a:t>R markdown and interactive examples</a:t>
            </a:r>
          </a:p>
          <a:p>
            <a:pPr marL="0" indent="0">
              <a:buNone/>
            </a:pPr>
            <a:endParaRPr lang="en-US" sz="2600" i="1" dirty="0">
              <a:latin typeface="Avenir Book" panose="02000503020000020003" pitchFamily="2" charset="0"/>
            </a:endParaRPr>
          </a:p>
          <a:p>
            <a:pPr marL="0" indent="0">
              <a:buNone/>
            </a:pPr>
            <a:r>
              <a:rPr lang="en-US" sz="2600" dirty="0">
                <a:solidFill>
                  <a:schemeClr val="bg1">
                    <a:lumMod val="65000"/>
                  </a:schemeClr>
                </a:solidFill>
                <a:latin typeface="Avenir Book" panose="02000503020000020003" pitchFamily="2" charset="0"/>
              </a:rPr>
              <a:t>Extensions of these methods and looking forward to new directions.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3865501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Outline</a:t>
            </a:r>
          </a:p>
        </p:txBody>
      </p:sp>
      <p:sp>
        <p:nvSpPr>
          <p:cNvPr id="6" name="Content Placeholder 2">
            <a:extLst>
              <a:ext uri="{FF2B5EF4-FFF2-40B4-BE49-F238E27FC236}">
                <a16:creationId xmlns:a16="http://schemas.microsoft.com/office/drawing/2014/main" id="{CD5553FB-DD5A-CC00-D584-2E3BA54D29C1}"/>
              </a:ext>
            </a:extLst>
          </p:cNvPr>
          <p:cNvSpPr>
            <a:spLocks noGrp="1"/>
          </p:cNvSpPr>
          <p:nvPr>
            <p:ph idx="1"/>
          </p:nvPr>
        </p:nvSpPr>
        <p:spPr>
          <a:xfrm>
            <a:off x="838199" y="1559965"/>
            <a:ext cx="11353801" cy="5803900"/>
          </a:xfrm>
        </p:spPr>
        <p:txBody>
          <a:bodyPr>
            <a:normAutofit/>
          </a:bodyPr>
          <a:lstStyle/>
          <a:p>
            <a:pPr marL="0" indent="0">
              <a:buNone/>
            </a:pPr>
            <a:r>
              <a:rPr lang="en-US" sz="2600" dirty="0">
                <a:solidFill>
                  <a:schemeClr val="bg1">
                    <a:lumMod val="65000"/>
                  </a:schemeClr>
                </a:solidFill>
                <a:latin typeface="Avenir Book" panose="02000503020000020003" pitchFamily="2" charset="0"/>
              </a:rPr>
              <a:t>Conceptual and methodological context for these questions. </a:t>
            </a:r>
          </a:p>
          <a:p>
            <a:pPr marL="0" indent="0">
              <a:buNone/>
            </a:pPr>
            <a:r>
              <a:rPr lang="en-US" sz="2600" dirty="0">
                <a:solidFill>
                  <a:schemeClr val="bg1">
                    <a:lumMod val="65000"/>
                  </a:schemeClr>
                </a:solidFill>
                <a:latin typeface="Avenir Book" panose="02000503020000020003" pitchFamily="2" charset="0"/>
              </a:rPr>
              <a:t>	</a:t>
            </a:r>
            <a:r>
              <a:rPr lang="en-US" sz="2600" i="1" dirty="0">
                <a:solidFill>
                  <a:schemeClr val="bg1">
                    <a:lumMod val="65000"/>
                  </a:schemeClr>
                </a:solidFill>
                <a:latin typeface="Avenir Book" panose="02000503020000020003" pitchFamily="2" charset="0"/>
              </a:rPr>
              <a:t>Theories of human neurobehavioral development in adolescence</a:t>
            </a:r>
          </a:p>
          <a:p>
            <a:pPr marL="0" indent="0">
              <a:buNone/>
            </a:pPr>
            <a:r>
              <a:rPr lang="en-US" sz="2600" i="1" dirty="0">
                <a:solidFill>
                  <a:schemeClr val="bg1">
                    <a:lumMod val="65000"/>
                  </a:schemeClr>
                </a:solidFill>
                <a:latin typeface="Avenir Book" panose="02000503020000020003" pitchFamily="2" charset="0"/>
              </a:rPr>
              <a:t>	Non-linear modeling of lifespan trajectories</a:t>
            </a:r>
          </a:p>
          <a:p>
            <a:pPr marL="0" indent="0">
              <a:buNone/>
            </a:pPr>
            <a:endParaRPr lang="en-US" sz="2600" i="1" dirty="0">
              <a:solidFill>
                <a:schemeClr val="bg1">
                  <a:lumMod val="65000"/>
                </a:schemeClr>
              </a:solidFill>
              <a:latin typeface="Avenir Book" panose="02000503020000020003" pitchFamily="2" charset="0"/>
            </a:endParaRPr>
          </a:p>
          <a:p>
            <a:pPr marL="0" indent="0">
              <a:buNone/>
            </a:pPr>
            <a:r>
              <a:rPr lang="en-US" sz="2600" dirty="0">
                <a:solidFill>
                  <a:schemeClr val="bg1">
                    <a:lumMod val="65000"/>
                  </a:schemeClr>
                </a:solidFill>
                <a:latin typeface="Avenir Book" panose="02000503020000020003" pitchFamily="2" charset="0"/>
              </a:rPr>
              <a:t>Foundational methods we have used to construct models across assessments and datasets. </a:t>
            </a:r>
          </a:p>
          <a:p>
            <a:pPr marL="0" indent="0">
              <a:buNone/>
            </a:pPr>
            <a:r>
              <a:rPr lang="en-US" sz="2600" dirty="0">
                <a:solidFill>
                  <a:schemeClr val="bg1">
                    <a:lumMod val="65000"/>
                  </a:schemeClr>
                </a:solidFill>
                <a:latin typeface="Avenir Book" panose="02000503020000020003" pitchFamily="2" charset="0"/>
              </a:rPr>
              <a:t>	</a:t>
            </a:r>
            <a:r>
              <a:rPr lang="en-US" sz="2600" i="1" dirty="0">
                <a:solidFill>
                  <a:schemeClr val="bg1">
                    <a:lumMod val="65000"/>
                  </a:schemeClr>
                </a:solidFill>
                <a:latin typeface="Avenir Book" panose="02000503020000020003" pitchFamily="2" charset="0"/>
              </a:rPr>
              <a:t>R markdown and interactive examples</a:t>
            </a:r>
          </a:p>
          <a:p>
            <a:pPr marL="0" indent="0">
              <a:buNone/>
            </a:pPr>
            <a:endParaRPr lang="en-US" sz="2600" i="1" dirty="0">
              <a:latin typeface="Avenir Book" panose="02000503020000020003" pitchFamily="2" charset="0"/>
            </a:endParaRPr>
          </a:p>
          <a:p>
            <a:pPr marL="0" indent="0">
              <a:buNone/>
            </a:pPr>
            <a:r>
              <a:rPr lang="en-US" sz="2600" dirty="0">
                <a:latin typeface="Avenir Book" panose="02000503020000020003" pitchFamily="2" charset="0"/>
              </a:rPr>
              <a:t>Extensions of these methods and looking forward to new directions.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321051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Review and extension of the “real” data</a:t>
            </a:r>
          </a:p>
        </p:txBody>
      </p:sp>
      <p:pic>
        <p:nvPicPr>
          <p:cNvPr id="1026" name="Picture 2" descr="Fig. 1">
            <a:extLst>
              <a:ext uri="{FF2B5EF4-FFF2-40B4-BE49-F238E27FC236}">
                <a16:creationId xmlns:a16="http://schemas.microsoft.com/office/drawing/2014/main" id="{2E9BB916-12D7-010E-1793-819651D93C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4535"/>
          <a:stretch/>
        </p:blipFill>
        <p:spPr bwMode="auto">
          <a:xfrm>
            <a:off x="597811" y="3241446"/>
            <a:ext cx="5817355" cy="233929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2F2EC528-C6E3-6172-CF7F-A7B231C1F5CF}"/>
              </a:ext>
            </a:extLst>
          </p:cNvPr>
          <p:cNvSpPr>
            <a:spLocks noGrp="1"/>
          </p:cNvSpPr>
          <p:nvPr>
            <p:ph idx="1"/>
          </p:nvPr>
        </p:nvSpPr>
        <p:spPr>
          <a:xfrm>
            <a:off x="838200" y="1559965"/>
            <a:ext cx="11153932" cy="5803900"/>
          </a:xfrm>
        </p:spPr>
        <p:txBody>
          <a:bodyPr>
            <a:normAutofit/>
          </a:bodyPr>
          <a:lstStyle/>
          <a:p>
            <a:pPr marL="0" indent="0">
              <a:buNone/>
            </a:pPr>
            <a:r>
              <a:rPr lang="en-US" sz="2600" dirty="0">
                <a:latin typeface="Avenir Book" panose="02000503020000020003" pitchFamily="2" charset="0"/>
              </a:rPr>
              <a:t>Four independent, publicly available adolescent to young adulthood datasets (Luna Cohort, NCANDA, NKI, PNC ), total N = 10,766. Nearly all measures have corrected, age-related change. </a:t>
            </a:r>
          </a:p>
          <a:p>
            <a:pPr marL="0" indent="0">
              <a:buNone/>
            </a:pPr>
            <a:endParaRPr lang="en-US" sz="1000" dirty="0">
              <a:latin typeface="Avenir Book" panose="02000503020000020003" pitchFamily="2" charset="0"/>
            </a:endParaRPr>
          </a:p>
        </p:txBody>
      </p:sp>
      <p:pic>
        <p:nvPicPr>
          <p:cNvPr id="7" name="Picture 2" descr="Fig. 1">
            <a:extLst>
              <a:ext uri="{FF2B5EF4-FFF2-40B4-BE49-F238E27FC236}">
                <a16:creationId xmlns:a16="http://schemas.microsoft.com/office/drawing/2014/main" id="{F09F8982-22CD-F582-253F-2B9B1DAE9B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52" b="29284"/>
          <a:stretch/>
        </p:blipFill>
        <p:spPr bwMode="auto">
          <a:xfrm>
            <a:off x="6415166" y="3267030"/>
            <a:ext cx="5817355" cy="23392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4C6DEF-02F3-E7DE-8BFE-F12C3192D450}"/>
              </a:ext>
            </a:extLst>
          </p:cNvPr>
          <p:cNvSpPr/>
          <p:nvPr/>
        </p:nvSpPr>
        <p:spPr>
          <a:xfrm>
            <a:off x="597811" y="6308209"/>
            <a:ext cx="6525202"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Nature Communications</a:t>
            </a:r>
          </a:p>
        </p:txBody>
      </p:sp>
    </p:spTree>
    <p:extLst>
      <p:ext uri="{BB962C8B-B14F-4D97-AF65-F5344CB8AC3E}">
        <p14:creationId xmlns:p14="http://schemas.microsoft.com/office/powerpoint/2010/main" val="189333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199" y="365125"/>
            <a:ext cx="10857931" cy="1325563"/>
          </a:xfrm>
        </p:spPr>
        <p:txBody>
          <a:bodyPr/>
          <a:lstStyle/>
          <a:p>
            <a:r>
              <a:rPr lang="en-US" dirty="0">
                <a:latin typeface="Avenir Book" panose="02000503020000020003" pitchFamily="2" charset="0"/>
              </a:rPr>
              <a:t>A Canonical Trajectory of EF Development</a:t>
            </a:r>
          </a:p>
        </p:txBody>
      </p:sp>
      <p:sp>
        <p:nvSpPr>
          <p:cNvPr id="5" name="Content Placeholder 2">
            <a:extLst>
              <a:ext uri="{FF2B5EF4-FFF2-40B4-BE49-F238E27FC236}">
                <a16:creationId xmlns:a16="http://schemas.microsoft.com/office/drawing/2014/main" id="{2F2EC528-C6E3-6172-CF7F-A7B231C1F5CF}"/>
              </a:ext>
            </a:extLst>
          </p:cNvPr>
          <p:cNvSpPr>
            <a:spLocks noGrp="1"/>
          </p:cNvSpPr>
          <p:nvPr>
            <p:ph idx="1"/>
          </p:nvPr>
        </p:nvSpPr>
        <p:spPr>
          <a:xfrm>
            <a:off x="838200" y="1559965"/>
            <a:ext cx="11153932" cy="5803900"/>
          </a:xfrm>
        </p:spPr>
        <p:txBody>
          <a:bodyPr>
            <a:normAutofit/>
          </a:bodyPr>
          <a:lstStyle/>
          <a:p>
            <a:pPr marL="0" indent="0">
              <a:buNone/>
            </a:pPr>
            <a:r>
              <a:rPr lang="en-US" sz="2600" dirty="0">
                <a:latin typeface="Avenir Book" panose="02000503020000020003" pitchFamily="2" charset="0"/>
              </a:rPr>
              <a:t>A common shape emerges clearly when we stack all significant measures on top of each other. </a:t>
            </a:r>
          </a:p>
        </p:txBody>
      </p:sp>
      <p:pic>
        <p:nvPicPr>
          <p:cNvPr id="3" name="Picture 2" descr="Fig. 1">
            <a:extLst>
              <a:ext uri="{FF2B5EF4-FFF2-40B4-BE49-F238E27FC236}">
                <a16:creationId xmlns:a16="http://schemas.microsoft.com/office/drawing/2014/main" id="{B7FDC8F6-6365-70EA-1D1C-9EB55A2ACB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452" b="167"/>
          <a:stretch/>
        </p:blipFill>
        <p:spPr bwMode="auto">
          <a:xfrm>
            <a:off x="1061835" y="2634017"/>
            <a:ext cx="9808746" cy="3267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55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78257"/>
            <a:ext cx="11049000" cy="1325563"/>
          </a:xfrm>
        </p:spPr>
        <p:txBody>
          <a:bodyPr/>
          <a:lstStyle/>
          <a:p>
            <a:r>
              <a:rPr lang="en-US" dirty="0">
                <a:latin typeface="Avenir Book" panose="02000503020000020003" pitchFamily="2" charset="0"/>
              </a:rPr>
              <a:t>Consistency in timing via derivative testing</a:t>
            </a:r>
          </a:p>
        </p:txBody>
      </p:sp>
      <p:sp>
        <p:nvSpPr>
          <p:cNvPr id="5" name="Content Placeholder 2">
            <a:extLst>
              <a:ext uri="{FF2B5EF4-FFF2-40B4-BE49-F238E27FC236}">
                <a16:creationId xmlns:a16="http://schemas.microsoft.com/office/drawing/2014/main" id="{2F2EC528-C6E3-6172-CF7F-A7B231C1F5CF}"/>
              </a:ext>
            </a:extLst>
          </p:cNvPr>
          <p:cNvSpPr>
            <a:spLocks noGrp="1"/>
          </p:cNvSpPr>
          <p:nvPr>
            <p:ph idx="1"/>
          </p:nvPr>
        </p:nvSpPr>
        <p:spPr>
          <a:xfrm>
            <a:off x="838200" y="1588435"/>
            <a:ext cx="3393141" cy="5803900"/>
          </a:xfrm>
        </p:spPr>
        <p:txBody>
          <a:bodyPr>
            <a:normAutofit/>
          </a:bodyPr>
          <a:lstStyle/>
          <a:p>
            <a:pPr marL="0" indent="0">
              <a:buNone/>
            </a:pPr>
            <a:r>
              <a:rPr lang="en-US" sz="2600" dirty="0">
                <a:latin typeface="Avenir Book" panose="02000503020000020003" pitchFamily="2" charset="0"/>
              </a:rPr>
              <a:t>Testing of local age-related changes likewise supports developmental consistency across EF assessments.</a:t>
            </a:r>
          </a:p>
        </p:txBody>
      </p:sp>
      <p:pic>
        <p:nvPicPr>
          <p:cNvPr id="3074" name="Picture 2" descr="Fig. 2">
            <a:extLst>
              <a:ext uri="{FF2B5EF4-FFF2-40B4-BE49-F238E27FC236}">
                <a16:creationId xmlns:a16="http://schemas.microsoft.com/office/drawing/2014/main" id="{BD5D77B9-B054-76EB-EF42-ED539C2B5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3311" y="1201468"/>
            <a:ext cx="6836664" cy="548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107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78257"/>
            <a:ext cx="11049000" cy="1325563"/>
          </a:xfrm>
        </p:spPr>
        <p:txBody>
          <a:bodyPr/>
          <a:lstStyle/>
          <a:p>
            <a:r>
              <a:rPr lang="en-US" dirty="0">
                <a:latin typeface="Avenir Book" panose="02000503020000020003" pitchFamily="2" charset="0"/>
              </a:rPr>
              <a:t>Further Extensions: Aggregate inference</a:t>
            </a:r>
          </a:p>
        </p:txBody>
      </p:sp>
      <p:pic>
        <p:nvPicPr>
          <p:cNvPr id="9" name="Picture 8" descr="A screenshot of a computer&#10;&#10;Description automatically generated">
            <a:extLst>
              <a:ext uri="{FF2B5EF4-FFF2-40B4-BE49-F238E27FC236}">
                <a16:creationId xmlns:a16="http://schemas.microsoft.com/office/drawing/2014/main" id="{6B74A56E-EB77-867A-1DB3-FB1CA4428A44}"/>
              </a:ext>
            </a:extLst>
          </p:cNvPr>
          <p:cNvPicPr>
            <a:picLocks noChangeAspect="1"/>
          </p:cNvPicPr>
          <p:nvPr/>
        </p:nvPicPr>
        <p:blipFill rotWithShape="1">
          <a:blip r:embed="rId3"/>
          <a:srcRect t="60433" r="20185"/>
          <a:stretch/>
        </p:blipFill>
        <p:spPr>
          <a:xfrm>
            <a:off x="2537013" y="2424462"/>
            <a:ext cx="6203576" cy="1053804"/>
          </a:xfrm>
          <a:prstGeom prst="rect">
            <a:avLst/>
          </a:prstGeom>
        </p:spPr>
      </p:pic>
      <p:sp>
        <p:nvSpPr>
          <p:cNvPr id="10" name="Content Placeholder 2">
            <a:extLst>
              <a:ext uri="{FF2B5EF4-FFF2-40B4-BE49-F238E27FC236}">
                <a16:creationId xmlns:a16="http://schemas.microsoft.com/office/drawing/2014/main" id="{374F0880-B6AB-7419-4969-6F14F06B471F}"/>
              </a:ext>
            </a:extLst>
          </p:cNvPr>
          <p:cNvSpPr>
            <a:spLocks noGrp="1"/>
          </p:cNvSpPr>
          <p:nvPr>
            <p:ph idx="1"/>
          </p:nvPr>
        </p:nvSpPr>
        <p:spPr>
          <a:xfrm>
            <a:off x="643621" y="1319499"/>
            <a:ext cx="11153932" cy="5803900"/>
          </a:xfrm>
        </p:spPr>
        <p:txBody>
          <a:bodyPr>
            <a:normAutofit/>
          </a:bodyPr>
          <a:lstStyle/>
          <a:p>
            <a:pPr marL="0" indent="0">
              <a:buNone/>
            </a:pPr>
            <a:r>
              <a:rPr lang="en-US" sz="2600" dirty="0">
                <a:latin typeface="Avenir Book" panose="02000503020000020003" pitchFamily="2" charset="0"/>
              </a:rPr>
              <a:t>Point-wise meta-analysis of generalized additive models (as in </a:t>
            </a:r>
            <a:r>
              <a:rPr lang="en-US" sz="2600" dirty="0" err="1">
                <a:latin typeface="Avenir Book" panose="02000503020000020003" pitchFamily="2" charset="0"/>
              </a:rPr>
              <a:t>Sørensen</a:t>
            </a:r>
            <a:r>
              <a:rPr lang="en-US" sz="2600" dirty="0">
                <a:latin typeface="Avenir Book" panose="02000503020000020003" pitchFamily="2" charset="0"/>
              </a:rPr>
              <a:t> et al., 2021 </a:t>
            </a:r>
            <a:r>
              <a:rPr lang="en-US" sz="2600" dirty="0" err="1">
                <a:latin typeface="Avenir Book" panose="02000503020000020003" pitchFamily="2" charset="0"/>
              </a:rPr>
              <a:t>NeuroImage</a:t>
            </a:r>
            <a:r>
              <a:rPr lang="en-US" sz="2600" dirty="0">
                <a:latin typeface="Avenir Book" panose="02000503020000020003" pitchFamily="2" charset="0"/>
              </a:rPr>
              <a:t>). </a:t>
            </a:r>
          </a:p>
        </p:txBody>
      </p:sp>
      <p:pic>
        <p:nvPicPr>
          <p:cNvPr id="12" name="Picture 11" descr="A white background with black text&#10;&#10;Description automatically generated">
            <a:extLst>
              <a:ext uri="{FF2B5EF4-FFF2-40B4-BE49-F238E27FC236}">
                <a16:creationId xmlns:a16="http://schemas.microsoft.com/office/drawing/2014/main" id="{C0E0001B-14FF-8143-C6BF-672C084A3EC4}"/>
              </a:ext>
            </a:extLst>
          </p:cNvPr>
          <p:cNvPicPr>
            <a:picLocks noChangeAspect="1"/>
          </p:cNvPicPr>
          <p:nvPr/>
        </p:nvPicPr>
        <p:blipFill>
          <a:blip r:embed="rId4"/>
          <a:stretch>
            <a:fillRect/>
          </a:stretch>
        </p:blipFill>
        <p:spPr>
          <a:xfrm>
            <a:off x="2293127" y="3478266"/>
            <a:ext cx="7162800" cy="2781300"/>
          </a:xfrm>
          <a:prstGeom prst="rect">
            <a:avLst/>
          </a:prstGeom>
        </p:spPr>
      </p:pic>
    </p:spTree>
    <p:extLst>
      <p:ext uri="{BB962C8B-B14F-4D97-AF65-F5344CB8AC3E}">
        <p14:creationId xmlns:p14="http://schemas.microsoft.com/office/powerpoint/2010/main" val="2796604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78257"/>
            <a:ext cx="11049000" cy="1325563"/>
          </a:xfrm>
        </p:spPr>
        <p:txBody>
          <a:bodyPr/>
          <a:lstStyle/>
          <a:p>
            <a:r>
              <a:rPr lang="en-US" dirty="0">
                <a:latin typeface="Avenir Book" panose="02000503020000020003" pitchFamily="2" charset="0"/>
              </a:rPr>
              <a:t>Further Extensions: Aggregate inference</a:t>
            </a:r>
          </a:p>
        </p:txBody>
      </p:sp>
      <p:pic>
        <p:nvPicPr>
          <p:cNvPr id="5122" name="Picture 2" descr="Fig. 5">
            <a:extLst>
              <a:ext uri="{FF2B5EF4-FFF2-40B4-BE49-F238E27FC236}">
                <a16:creationId xmlns:a16="http://schemas.microsoft.com/office/drawing/2014/main" id="{BD2FD5C3-3390-3267-9575-3443430452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804"/>
          <a:stretch/>
        </p:blipFill>
        <p:spPr bwMode="auto">
          <a:xfrm>
            <a:off x="1606798" y="1403820"/>
            <a:ext cx="8978403" cy="46059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33B90B-7429-AA89-06B3-713E8C488095}"/>
              </a:ext>
            </a:extLst>
          </p:cNvPr>
          <p:cNvSpPr/>
          <p:nvPr/>
        </p:nvSpPr>
        <p:spPr>
          <a:xfrm>
            <a:off x="339622" y="6427614"/>
            <a:ext cx="6525202"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Nature Communications</a:t>
            </a:r>
          </a:p>
        </p:txBody>
      </p:sp>
    </p:spTree>
    <p:extLst>
      <p:ext uri="{BB962C8B-B14F-4D97-AF65-F5344CB8AC3E}">
        <p14:creationId xmlns:p14="http://schemas.microsoft.com/office/powerpoint/2010/main" val="38924858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78257"/>
            <a:ext cx="11049000" cy="1325563"/>
          </a:xfrm>
        </p:spPr>
        <p:txBody>
          <a:bodyPr/>
          <a:lstStyle/>
          <a:p>
            <a:r>
              <a:rPr lang="en-US" dirty="0">
                <a:latin typeface="Avenir Book" panose="02000503020000020003" pitchFamily="2" charset="0"/>
              </a:rPr>
              <a:t>Further Extensions: Basis Functions</a:t>
            </a:r>
          </a:p>
        </p:txBody>
      </p:sp>
      <p:pic>
        <p:nvPicPr>
          <p:cNvPr id="4" name="Picture 3" descr="A comparison of different colored lines&#10;&#10;Description automatically generated with medium confidence">
            <a:extLst>
              <a:ext uri="{FF2B5EF4-FFF2-40B4-BE49-F238E27FC236}">
                <a16:creationId xmlns:a16="http://schemas.microsoft.com/office/drawing/2014/main" id="{AF6A1B87-1844-3B11-0A5A-9418565ECAC5}"/>
              </a:ext>
            </a:extLst>
          </p:cNvPr>
          <p:cNvPicPr>
            <a:picLocks noChangeAspect="1"/>
          </p:cNvPicPr>
          <p:nvPr/>
        </p:nvPicPr>
        <p:blipFill rotWithShape="1">
          <a:blip r:embed="rId3"/>
          <a:srcRect t="9274"/>
          <a:stretch/>
        </p:blipFill>
        <p:spPr>
          <a:xfrm>
            <a:off x="7550753" y="1934481"/>
            <a:ext cx="2940918" cy="4091215"/>
          </a:xfrm>
          <a:prstGeom prst="rect">
            <a:avLst/>
          </a:prstGeom>
        </p:spPr>
      </p:pic>
      <p:pic>
        <p:nvPicPr>
          <p:cNvPr id="6" name="Picture 5" descr="A graph of a line graph&#10;&#10;Description automatically generated with medium confidence">
            <a:extLst>
              <a:ext uri="{FF2B5EF4-FFF2-40B4-BE49-F238E27FC236}">
                <a16:creationId xmlns:a16="http://schemas.microsoft.com/office/drawing/2014/main" id="{EFB3CC8E-0B47-5619-DF56-2BDE4B72DB28}"/>
              </a:ext>
            </a:extLst>
          </p:cNvPr>
          <p:cNvPicPr>
            <a:picLocks noChangeAspect="1"/>
          </p:cNvPicPr>
          <p:nvPr/>
        </p:nvPicPr>
        <p:blipFill>
          <a:blip r:embed="rId4"/>
          <a:stretch>
            <a:fillRect/>
          </a:stretch>
        </p:blipFill>
        <p:spPr>
          <a:xfrm>
            <a:off x="1382840" y="2225498"/>
            <a:ext cx="5009242" cy="3653237"/>
          </a:xfrm>
          <a:prstGeom prst="rect">
            <a:avLst/>
          </a:prstGeom>
        </p:spPr>
      </p:pic>
      <p:sp>
        <p:nvSpPr>
          <p:cNvPr id="7" name="Rectangle 6">
            <a:extLst>
              <a:ext uri="{FF2B5EF4-FFF2-40B4-BE49-F238E27FC236}">
                <a16:creationId xmlns:a16="http://schemas.microsoft.com/office/drawing/2014/main" id="{D96714F4-0637-7BC7-6A4D-5014BE19DDAD}"/>
              </a:ext>
            </a:extLst>
          </p:cNvPr>
          <p:cNvSpPr/>
          <p:nvPr/>
        </p:nvSpPr>
        <p:spPr>
          <a:xfrm>
            <a:off x="6240844" y="6334387"/>
            <a:ext cx="6525202" cy="369332"/>
          </a:xfrm>
          <a:prstGeom prst="rect">
            <a:avLst/>
          </a:prstGeom>
        </p:spPr>
        <p:txBody>
          <a:bodyPr wrap="square">
            <a:spAutoFit/>
          </a:bodyPr>
          <a:lstStyle/>
          <a:p>
            <a:r>
              <a:rPr lang="en-US" i="1" dirty="0" err="1">
                <a:latin typeface="Avenir Book" charset="0"/>
                <a:ea typeface="Avenir Book" charset="0"/>
                <a:cs typeface="Avenir Book" charset="0"/>
              </a:rPr>
              <a:t>Tervo-Clemmens</a:t>
            </a:r>
            <a:r>
              <a:rPr lang="en-US" i="1" dirty="0">
                <a:latin typeface="Avenir Book" charset="0"/>
                <a:ea typeface="Avenir Book" charset="0"/>
                <a:cs typeface="Avenir Book" charset="0"/>
              </a:rPr>
              <a:t> et al., 2023, Nature Communications</a:t>
            </a:r>
          </a:p>
        </p:txBody>
      </p:sp>
      <p:sp>
        <p:nvSpPr>
          <p:cNvPr id="8" name="Rectangle 7">
            <a:extLst>
              <a:ext uri="{FF2B5EF4-FFF2-40B4-BE49-F238E27FC236}">
                <a16:creationId xmlns:a16="http://schemas.microsoft.com/office/drawing/2014/main" id="{959BEF28-EF9C-C1F7-4A7E-1225D1E97755}"/>
              </a:ext>
            </a:extLst>
          </p:cNvPr>
          <p:cNvSpPr/>
          <p:nvPr/>
        </p:nvSpPr>
        <p:spPr>
          <a:xfrm>
            <a:off x="7189671" y="1412154"/>
            <a:ext cx="3663083" cy="430887"/>
          </a:xfrm>
          <a:prstGeom prst="rect">
            <a:avLst/>
          </a:prstGeom>
        </p:spPr>
        <p:txBody>
          <a:bodyPr wrap="square">
            <a:spAutoFit/>
          </a:bodyPr>
          <a:lstStyle/>
          <a:p>
            <a:r>
              <a:rPr lang="en-US" sz="2200" i="1" dirty="0">
                <a:latin typeface="Avenir Book" charset="0"/>
                <a:ea typeface="Avenir Book" charset="0"/>
                <a:cs typeface="Avenir Book" charset="0"/>
              </a:rPr>
              <a:t>EF trajectory basis functions</a:t>
            </a:r>
          </a:p>
        </p:txBody>
      </p:sp>
      <p:sp>
        <p:nvSpPr>
          <p:cNvPr id="9" name="Rectangle 8">
            <a:extLst>
              <a:ext uri="{FF2B5EF4-FFF2-40B4-BE49-F238E27FC236}">
                <a16:creationId xmlns:a16="http://schemas.microsoft.com/office/drawing/2014/main" id="{4DF2BC33-8191-96C3-445E-B4C76BA154A2}"/>
              </a:ext>
            </a:extLst>
          </p:cNvPr>
          <p:cNvSpPr/>
          <p:nvPr/>
        </p:nvSpPr>
        <p:spPr>
          <a:xfrm>
            <a:off x="1366699" y="1428045"/>
            <a:ext cx="5286646" cy="430887"/>
          </a:xfrm>
          <a:prstGeom prst="rect">
            <a:avLst/>
          </a:prstGeom>
        </p:spPr>
        <p:txBody>
          <a:bodyPr wrap="square">
            <a:spAutoFit/>
          </a:bodyPr>
          <a:lstStyle/>
          <a:p>
            <a:r>
              <a:rPr lang="en-US" sz="2200" i="1" dirty="0">
                <a:latin typeface="Avenir Book" charset="0"/>
                <a:ea typeface="Avenir Book" charset="0"/>
                <a:cs typeface="Avenir Book" charset="0"/>
              </a:rPr>
              <a:t>basis functions for task-based fMRI GLM</a:t>
            </a:r>
          </a:p>
        </p:txBody>
      </p:sp>
    </p:spTree>
    <p:extLst>
      <p:ext uri="{BB962C8B-B14F-4D97-AF65-F5344CB8AC3E}">
        <p14:creationId xmlns:p14="http://schemas.microsoft.com/office/powerpoint/2010/main" val="4136408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a:xfrm>
            <a:off x="838200" y="78257"/>
            <a:ext cx="11049000" cy="1325563"/>
          </a:xfrm>
        </p:spPr>
        <p:txBody>
          <a:bodyPr/>
          <a:lstStyle/>
          <a:p>
            <a:r>
              <a:rPr lang="en-US" dirty="0">
                <a:latin typeface="Avenir Book" panose="02000503020000020003" pitchFamily="2" charset="0"/>
              </a:rPr>
              <a:t>Further Extensions</a:t>
            </a:r>
          </a:p>
        </p:txBody>
      </p:sp>
      <p:pic>
        <p:nvPicPr>
          <p:cNvPr id="4" name="Picture 3" descr="A screenshot of a computer&#10;&#10;Description automatically generated">
            <a:extLst>
              <a:ext uri="{FF2B5EF4-FFF2-40B4-BE49-F238E27FC236}">
                <a16:creationId xmlns:a16="http://schemas.microsoft.com/office/drawing/2014/main" id="{BF76F291-C7B2-EFE9-ED81-B76D60683695}"/>
              </a:ext>
            </a:extLst>
          </p:cNvPr>
          <p:cNvPicPr>
            <a:picLocks noChangeAspect="1"/>
          </p:cNvPicPr>
          <p:nvPr/>
        </p:nvPicPr>
        <p:blipFill>
          <a:blip r:embed="rId3"/>
          <a:stretch>
            <a:fillRect/>
          </a:stretch>
        </p:blipFill>
        <p:spPr>
          <a:xfrm>
            <a:off x="1328926" y="1703294"/>
            <a:ext cx="10283733" cy="3932797"/>
          </a:xfrm>
          <a:prstGeom prst="rect">
            <a:avLst/>
          </a:prstGeom>
        </p:spPr>
      </p:pic>
    </p:spTree>
    <p:extLst>
      <p:ext uri="{BB962C8B-B14F-4D97-AF65-F5344CB8AC3E}">
        <p14:creationId xmlns:p14="http://schemas.microsoft.com/office/powerpoint/2010/main" val="1217748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Avenir Next" charset="0"/>
                <a:ea typeface="Avenir Next" charset="0"/>
                <a:cs typeface="Avenir Next" charset="0"/>
              </a:rPr>
              <a:t>Acknowledgements</a:t>
            </a:r>
          </a:p>
        </p:txBody>
      </p:sp>
      <p:sp>
        <p:nvSpPr>
          <p:cNvPr id="4" name="Content Placeholder 2"/>
          <p:cNvSpPr>
            <a:spLocks noGrp="1"/>
          </p:cNvSpPr>
          <p:nvPr>
            <p:ph idx="1"/>
          </p:nvPr>
        </p:nvSpPr>
        <p:spPr>
          <a:xfrm>
            <a:off x="132484" y="1345900"/>
            <a:ext cx="7601857" cy="5512099"/>
          </a:xfrm>
        </p:spPr>
        <p:txBody>
          <a:bodyPr>
            <a:normAutofit fontScale="92500" lnSpcReduction="20000"/>
          </a:bodyPr>
          <a:lstStyle/>
          <a:p>
            <a:pPr marL="0" indent="0" algn="ctr">
              <a:buNone/>
            </a:pPr>
            <a:endParaRPr lang="en-US" sz="2000" b="1" dirty="0">
              <a:latin typeface="Avenir Next" panose="020B0503020202020204" pitchFamily="34" charset="0"/>
              <a:ea typeface="Avenir Book" charset="0"/>
              <a:cs typeface="Avenir Book" charset="0"/>
            </a:endParaRPr>
          </a:p>
          <a:p>
            <a:pPr marL="0" indent="0" algn="ctr">
              <a:buNone/>
            </a:pPr>
            <a:r>
              <a:rPr lang="en-US" sz="2000" b="1" dirty="0">
                <a:latin typeface="Avenir Next" panose="020B0503020202020204" pitchFamily="34" charset="0"/>
                <a:ea typeface="Avenir Book" charset="0"/>
                <a:cs typeface="Avenir Book" charset="0"/>
              </a:rPr>
              <a:t>The </a:t>
            </a:r>
            <a:r>
              <a:rPr lang="en-US" sz="2000" b="1" dirty="0" err="1">
                <a:latin typeface="Avenir Next" panose="020B0503020202020204" pitchFamily="34" charset="0"/>
                <a:ea typeface="Avenir Book" charset="0"/>
                <a:cs typeface="Avenir Book" charset="0"/>
              </a:rPr>
              <a:t>Tervo-Clemmens</a:t>
            </a:r>
            <a:r>
              <a:rPr lang="en-US" sz="2000" b="1" dirty="0">
                <a:latin typeface="Avenir Next" panose="020B0503020202020204" pitchFamily="34" charset="0"/>
                <a:ea typeface="Avenir Book" charset="0"/>
                <a:cs typeface="Avenir Book" charset="0"/>
              </a:rPr>
              <a:t> (T-C) Lab</a:t>
            </a:r>
          </a:p>
          <a:p>
            <a:pPr marL="0" indent="0" algn="ctr">
              <a:buNone/>
            </a:pPr>
            <a:r>
              <a:rPr lang="en-US" sz="2000" b="1" dirty="0">
                <a:latin typeface="Avenir Next" panose="020B0503020202020204" pitchFamily="34" charset="0"/>
                <a:ea typeface="Avenir Book" charset="0"/>
                <a:cs typeface="Avenir Book" charset="0"/>
              </a:rPr>
              <a:t>The Masonic Institute for the Developing Brain </a:t>
            </a:r>
          </a:p>
          <a:p>
            <a:pPr marL="0" indent="0" algn="ctr">
              <a:buNone/>
            </a:pPr>
            <a:endParaRPr lang="en-US" sz="2000" b="1" dirty="0">
              <a:latin typeface="Avenir Next" panose="020B0503020202020204" pitchFamily="34" charset="0"/>
              <a:ea typeface="Avenir Book" charset="0"/>
              <a:cs typeface="Avenir Book" charset="0"/>
            </a:endParaRPr>
          </a:p>
          <a:p>
            <a:pPr marL="0" indent="0" algn="ctr">
              <a:buNone/>
            </a:pPr>
            <a:r>
              <a:rPr lang="en-US" sz="2000" b="1" dirty="0">
                <a:latin typeface="Avenir Next" panose="020B0503020202020204" pitchFamily="34" charset="0"/>
                <a:ea typeface="Avenir Book" charset="0"/>
                <a:cs typeface="Avenir Book" charset="0"/>
              </a:rPr>
              <a:t>External Collaborators</a:t>
            </a:r>
          </a:p>
          <a:p>
            <a:pPr marL="0" indent="0" algn="ctr">
              <a:buNone/>
            </a:pPr>
            <a:r>
              <a:rPr lang="en-US" sz="2000" dirty="0">
                <a:latin typeface="Avenir Next" panose="020B0503020202020204" pitchFamily="34" charset="0"/>
                <a:ea typeface="Avenir Book" charset="0"/>
                <a:cs typeface="Avenir Book" charset="0"/>
              </a:rPr>
              <a:t>Scott Marek, PhD, Washington University in St. Louis</a:t>
            </a:r>
          </a:p>
          <a:p>
            <a:pPr marL="0" indent="0" algn="ctr">
              <a:buNone/>
            </a:pPr>
            <a:r>
              <a:rPr lang="en-US" sz="2000" dirty="0">
                <a:latin typeface="Avenir Book" charset="0"/>
                <a:ea typeface="Avenir Book" charset="0"/>
                <a:cs typeface="Avenir Book" charset="0"/>
              </a:rPr>
              <a:t>Nico </a:t>
            </a:r>
            <a:r>
              <a:rPr lang="en-US" sz="2000" dirty="0" err="1">
                <a:latin typeface="Avenir Book" charset="0"/>
                <a:ea typeface="Avenir Book" charset="0"/>
                <a:cs typeface="Avenir Book" charset="0"/>
              </a:rPr>
              <a:t>Dosenbach</a:t>
            </a:r>
            <a:r>
              <a:rPr lang="en-US" sz="2000" dirty="0">
                <a:latin typeface="Avenir Book" charset="0"/>
                <a:ea typeface="Avenir Book" charset="0"/>
                <a:cs typeface="Avenir Book" charset="0"/>
              </a:rPr>
              <a:t>, MD, PhD, </a:t>
            </a:r>
            <a:r>
              <a:rPr lang="en-US" sz="2000" dirty="0">
                <a:latin typeface="Avenir Next" panose="020B0503020202020204" pitchFamily="34" charset="0"/>
                <a:ea typeface="Avenir Book" charset="0"/>
                <a:cs typeface="Avenir Book" charset="0"/>
              </a:rPr>
              <a:t>Washington University in St. Louis</a:t>
            </a:r>
          </a:p>
          <a:p>
            <a:pPr marL="0" indent="0" algn="ctr">
              <a:buNone/>
            </a:pPr>
            <a:r>
              <a:rPr lang="en-US" sz="2000" dirty="0">
                <a:latin typeface="Avenir Next" panose="020B0503020202020204" pitchFamily="34" charset="0"/>
                <a:ea typeface="Avenir Book" charset="0"/>
                <a:cs typeface="Avenir Book" charset="0"/>
              </a:rPr>
              <a:t>Deanna </a:t>
            </a:r>
            <a:r>
              <a:rPr lang="en-US" sz="2000" dirty="0" err="1">
                <a:latin typeface="Avenir Next" panose="020B0503020202020204" pitchFamily="34" charset="0"/>
                <a:ea typeface="Avenir Book" charset="0"/>
                <a:cs typeface="Avenir Book" charset="0"/>
              </a:rPr>
              <a:t>Barch</a:t>
            </a:r>
            <a:r>
              <a:rPr lang="en-US" sz="2000" dirty="0">
                <a:latin typeface="Avenir Next" panose="020B0503020202020204" pitchFamily="34" charset="0"/>
                <a:ea typeface="Avenir Book" charset="0"/>
                <a:cs typeface="Avenir Book" charset="0"/>
              </a:rPr>
              <a:t>, PhD, Washington University in St. Louis</a:t>
            </a:r>
          </a:p>
          <a:p>
            <a:pPr marL="0" indent="0" algn="ctr">
              <a:buNone/>
            </a:pPr>
            <a:r>
              <a:rPr lang="en-US" sz="2000" dirty="0">
                <a:latin typeface="Avenir Next" panose="020B0503020202020204" pitchFamily="34" charset="0"/>
                <a:ea typeface="Avenir Book" charset="0"/>
                <a:cs typeface="Avenir Book" charset="0"/>
              </a:rPr>
              <a:t>Wes Thompson, PhD, Laureate Institute for Brain Research</a:t>
            </a:r>
          </a:p>
          <a:p>
            <a:pPr marL="0" indent="0" algn="ctr">
              <a:buNone/>
            </a:pPr>
            <a:r>
              <a:rPr lang="en-US" sz="2000" dirty="0">
                <a:latin typeface="Avenir Next" panose="020B0503020202020204" pitchFamily="34" charset="0"/>
                <a:ea typeface="Avenir Book" charset="0"/>
                <a:cs typeface="Avenir Book" charset="0"/>
              </a:rPr>
              <a:t>Henning </a:t>
            </a:r>
            <a:r>
              <a:rPr lang="en-US" sz="2000" dirty="0" err="1">
                <a:latin typeface="Avenir Next" panose="020B0503020202020204" pitchFamily="34" charset="0"/>
                <a:ea typeface="Avenir Book" charset="0"/>
                <a:cs typeface="Avenir Book" charset="0"/>
              </a:rPr>
              <a:t>Tiemeier</a:t>
            </a:r>
            <a:r>
              <a:rPr lang="en-US" sz="2000" dirty="0">
                <a:latin typeface="Avenir Next" panose="020B0503020202020204" pitchFamily="34" charset="0"/>
                <a:ea typeface="Avenir Book" charset="0"/>
                <a:cs typeface="Avenir Book" charset="0"/>
              </a:rPr>
              <a:t>, MD, PhD, Harvard</a:t>
            </a:r>
          </a:p>
          <a:p>
            <a:pPr marL="0" indent="0" algn="ctr">
              <a:buNone/>
            </a:pPr>
            <a:r>
              <a:rPr lang="en-US" sz="2000" dirty="0">
                <a:latin typeface="Avenir Next" panose="020B0503020202020204" pitchFamily="34" charset="0"/>
                <a:ea typeface="Avenir Book" charset="0"/>
                <a:cs typeface="Avenir Book" charset="0"/>
              </a:rPr>
              <a:t>Leah Sommerville, PhD, Harvard</a:t>
            </a:r>
          </a:p>
          <a:p>
            <a:pPr marL="0" indent="0" algn="ctr">
              <a:buNone/>
            </a:pPr>
            <a:r>
              <a:rPr lang="en-US" sz="2000" dirty="0">
                <a:latin typeface="Avenir Next" panose="020B0503020202020204" pitchFamily="34" charset="0"/>
                <a:ea typeface="Avenir Book" charset="0"/>
                <a:cs typeface="Avenir Book" charset="0"/>
              </a:rPr>
              <a:t>Beatriz Luna, PhD, University of Pittsburgh</a:t>
            </a:r>
          </a:p>
          <a:p>
            <a:pPr marL="0" indent="0" algn="ctr">
              <a:buNone/>
            </a:pPr>
            <a:r>
              <a:rPr lang="en-US" sz="2000" dirty="0">
                <a:latin typeface="Avenir Next" panose="020B0503020202020204" pitchFamily="34" charset="0"/>
                <a:ea typeface="Avenir Book" charset="0"/>
                <a:cs typeface="Avenir Book" charset="0"/>
              </a:rPr>
              <a:t>Ashley Parr, PhD, University of Pittsburgh</a:t>
            </a:r>
          </a:p>
          <a:p>
            <a:pPr marL="0" indent="0" algn="ctr">
              <a:buNone/>
            </a:pPr>
            <a:r>
              <a:rPr lang="en-US" sz="2000" dirty="0">
                <a:latin typeface="Avenir Next" panose="020B0503020202020204" pitchFamily="34" charset="0"/>
                <a:ea typeface="Avenir Book" charset="0"/>
                <a:cs typeface="Avenir Book" charset="0"/>
              </a:rPr>
              <a:t>Finnegan Calabro, PhD, University of Pittsburgh </a:t>
            </a:r>
          </a:p>
          <a:p>
            <a:pPr marL="0" indent="0" algn="ctr">
              <a:buNone/>
            </a:pPr>
            <a:endParaRPr lang="en-US" sz="2000" i="1" dirty="0">
              <a:latin typeface="Avenir Next" panose="020B0503020202020204" pitchFamily="34" charset="0"/>
              <a:ea typeface="Avenir Book" charset="0"/>
              <a:cs typeface="Avenir Book" charset="0"/>
            </a:endParaRPr>
          </a:p>
          <a:p>
            <a:pPr marL="0" indent="0" algn="ctr">
              <a:buNone/>
            </a:pPr>
            <a:r>
              <a:rPr lang="en-US" sz="2000" b="1" dirty="0">
                <a:latin typeface="Avenir Next" panose="020B0503020202020204" pitchFamily="34" charset="0"/>
                <a:ea typeface="Avenir Book" charset="0"/>
                <a:cs typeface="Avenir Book" charset="0"/>
              </a:rPr>
              <a:t>Participants and their families!</a:t>
            </a:r>
          </a:p>
          <a:p>
            <a:pPr marL="0" indent="0" algn="ctr">
              <a:buNone/>
            </a:pPr>
            <a:endParaRPr lang="en-US" sz="2000" i="1" dirty="0">
              <a:latin typeface="Avenir Next" panose="020B0503020202020204" pitchFamily="34" charset="0"/>
              <a:ea typeface="Avenir Book" charset="0"/>
              <a:cs typeface="Avenir Book" charset="0"/>
            </a:endParaRPr>
          </a:p>
          <a:p>
            <a:pPr marL="0" indent="0" algn="ctr">
              <a:buNone/>
            </a:pPr>
            <a:endParaRPr lang="en-US" sz="2000" i="1" dirty="0">
              <a:latin typeface="Avenir Book" charset="0"/>
              <a:ea typeface="Avenir Book" charset="0"/>
              <a:cs typeface="Avenir Book" charset="0"/>
            </a:endParaRPr>
          </a:p>
        </p:txBody>
      </p:sp>
      <p:pic>
        <p:nvPicPr>
          <p:cNvPr id="10" name="Picture 9">
            <a:extLst>
              <a:ext uri="{FF2B5EF4-FFF2-40B4-BE49-F238E27FC236}">
                <a16:creationId xmlns:a16="http://schemas.microsoft.com/office/drawing/2014/main" id="{A59D9B2B-35AB-AD4D-A3E8-F49AA8ADBEA1}"/>
              </a:ext>
            </a:extLst>
          </p:cNvPr>
          <p:cNvPicPr>
            <a:picLocks noChangeAspect="1"/>
          </p:cNvPicPr>
          <p:nvPr/>
        </p:nvPicPr>
        <p:blipFill>
          <a:blip r:embed="rId3"/>
          <a:stretch>
            <a:fillRect/>
          </a:stretch>
        </p:blipFill>
        <p:spPr>
          <a:xfrm>
            <a:off x="10054903" y="3579999"/>
            <a:ext cx="1469878" cy="1469878"/>
          </a:xfrm>
          <a:prstGeom prst="rect">
            <a:avLst/>
          </a:prstGeom>
        </p:spPr>
      </p:pic>
      <p:pic>
        <p:nvPicPr>
          <p:cNvPr id="11" name="Picture 2" descr="National Institute on Drug Abuse (NIDA/NIH) - YouTube">
            <a:extLst>
              <a:ext uri="{FF2B5EF4-FFF2-40B4-BE49-F238E27FC236}">
                <a16:creationId xmlns:a16="http://schemas.microsoft.com/office/drawing/2014/main" id="{45ADE7EB-4690-DF40-AF68-1D212320C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133" y="3441512"/>
            <a:ext cx="1816288" cy="1816288"/>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334F2343-B881-124B-A40C-3968CC3EDB39}"/>
              </a:ext>
            </a:extLst>
          </p:cNvPr>
          <p:cNvSpPr txBox="1">
            <a:spLocks/>
          </p:cNvSpPr>
          <p:nvPr/>
        </p:nvSpPr>
        <p:spPr>
          <a:xfrm>
            <a:off x="9079804" y="2683385"/>
            <a:ext cx="1925204" cy="896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2000" b="1" dirty="0">
              <a:latin typeface="Avenir Next" panose="020B0503020202020204" pitchFamily="34" charset="0"/>
              <a:ea typeface="Avenir Book" charset="0"/>
              <a:cs typeface="Avenir Book" charset="0"/>
            </a:endParaRPr>
          </a:p>
          <a:p>
            <a:pPr marL="0" indent="0" algn="ctr">
              <a:buFont typeface="Arial"/>
              <a:buNone/>
            </a:pPr>
            <a:r>
              <a:rPr lang="en-US" sz="2000" b="1" dirty="0">
                <a:latin typeface="Avenir Next" panose="020B0503020202020204" pitchFamily="34" charset="0"/>
                <a:ea typeface="Avenir Book" charset="0"/>
                <a:cs typeface="Avenir Book" charset="0"/>
              </a:rPr>
              <a:t>Support</a:t>
            </a:r>
          </a:p>
          <a:p>
            <a:pPr marL="0" indent="0" algn="ctr">
              <a:buFont typeface="Arial"/>
              <a:buNone/>
            </a:pPr>
            <a:endParaRPr lang="en-US" sz="2000" i="1" dirty="0">
              <a:latin typeface="Avenir Next" panose="020B0503020202020204" pitchFamily="34" charset="0"/>
              <a:ea typeface="Avenir Book" charset="0"/>
              <a:cs typeface="Avenir Book" charset="0"/>
            </a:endParaRPr>
          </a:p>
          <a:p>
            <a:pPr marL="0" indent="0" algn="ctr">
              <a:buFont typeface="Arial"/>
              <a:buNone/>
            </a:pPr>
            <a:endParaRPr lang="en-US" sz="2000" i="1" dirty="0">
              <a:latin typeface="Avenir Next" panose="020B0503020202020204" pitchFamily="34" charset="0"/>
              <a:ea typeface="Avenir Book" charset="0"/>
              <a:cs typeface="Avenir Book" charset="0"/>
            </a:endParaRPr>
          </a:p>
          <a:p>
            <a:pPr marL="0" indent="0" algn="ctr">
              <a:buFont typeface="Arial"/>
              <a:buNone/>
            </a:pPr>
            <a:endParaRPr lang="en-US" sz="2000" i="1" dirty="0">
              <a:latin typeface="Avenir Book" charset="0"/>
              <a:ea typeface="Avenir Book" charset="0"/>
              <a:cs typeface="Avenir Book" charset="0"/>
            </a:endParaRPr>
          </a:p>
        </p:txBody>
      </p:sp>
      <p:pic>
        <p:nvPicPr>
          <p:cNvPr id="2" name="Graphic 6">
            <a:extLst>
              <a:ext uri="{FF2B5EF4-FFF2-40B4-BE49-F238E27FC236}">
                <a16:creationId xmlns:a16="http://schemas.microsoft.com/office/drawing/2014/main" id="{9C7A9041-5BA2-E558-8C96-028312F0DC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4971" y="5426447"/>
            <a:ext cx="1494871" cy="882869"/>
          </a:xfrm>
          <a:prstGeom prst="rect">
            <a:avLst/>
          </a:prstGeom>
        </p:spPr>
      </p:pic>
      <p:pic>
        <p:nvPicPr>
          <p:cNvPr id="3" name="Picture 2">
            <a:extLst>
              <a:ext uri="{FF2B5EF4-FFF2-40B4-BE49-F238E27FC236}">
                <a16:creationId xmlns:a16="http://schemas.microsoft.com/office/drawing/2014/main" id="{33F2AC3A-DFD9-D1C7-7D0A-066229DED720}"/>
              </a:ext>
            </a:extLst>
          </p:cNvPr>
          <p:cNvPicPr>
            <a:picLocks noChangeAspect="1"/>
          </p:cNvPicPr>
          <p:nvPr/>
        </p:nvPicPr>
        <p:blipFill>
          <a:blip r:embed="rId7"/>
          <a:stretch>
            <a:fillRect/>
          </a:stretch>
        </p:blipFill>
        <p:spPr>
          <a:xfrm>
            <a:off x="8946657" y="323972"/>
            <a:ext cx="2407143" cy="2552456"/>
          </a:xfrm>
          <a:prstGeom prst="rect">
            <a:avLst/>
          </a:prstGeom>
        </p:spPr>
      </p:pic>
    </p:spTree>
    <p:extLst>
      <p:ext uri="{BB962C8B-B14F-4D97-AF65-F5344CB8AC3E}">
        <p14:creationId xmlns:p14="http://schemas.microsoft.com/office/powerpoint/2010/main" val="198206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D4FFB-AB9A-2145-ADDA-078D72AFA56B}"/>
              </a:ext>
            </a:extLst>
          </p:cNvPr>
          <p:cNvSpPr>
            <a:spLocks noGrp="1"/>
          </p:cNvSpPr>
          <p:nvPr>
            <p:ph type="title"/>
          </p:nvPr>
        </p:nvSpPr>
        <p:spPr/>
        <p:txBody>
          <a:bodyPr/>
          <a:lstStyle/>
          <a:p>
            <a:r>
              <a:rPr lang="en-US" dirty="0">
                <a:latin typeface="Avenir Book" panose="02000503020000020003" pitchFamily="2" charset="0"/>
              </a:rPr>
              <a:t>Outline</a:t>
            </a:r>
          </a:p>
        </p:txBody>
      </p:sp>
      <p:sp>
        <p:nvSpPr>
          <p:cNvPr id="6" name="Content Placeholder 2">
            <a:extLst>
              <a:ext uri="{FF2B5EF4-FFF2-40B4-BE49-F238E27FC236}">
                <a16:creationId xmlns:a16="http://schemas.microsoft.com/office/drawing/2014/main" id="{CD5553FB-DD5A-CC00-D584-2E3BA54D29C1}"/>
              </a:ext>
            </a:extLst>
          </p:cNvPr>
          <p:cNvSpPr>
            <a:spLocks noGrp="1"/>
          </p:cNvSpPr>
          <p:nvPr>
            <p:ph idx="1"/>
          </p:nvPr>
        </p:nvSpPr>
        <p:spPr>
          <a:xfrm>
            <a:off x="838199" y="1559965"/>
            <a:ext cx="11353801" cy="5803900"/>
          </a:xfrm>
        </p:spPr>
        <p:txBody>
          <a:bodyPr>
            <a:normAutofit/>
          </a:bodyPr>
          <a:lstStyle/>
          <a:p>
            <a:pPr marL="0" indent="0">
              <a:buNone/>
            </a:pPr>
            <a:r>
              <a:rPr lang="en-US" sz="2600" dirty="0">
                <a:latin typeface="Avenir Book" panose="02000503020000020003" pitchFamily="2" charset="0"/>
              </a:rPr>
              <a:t>Conceptual and methodological context for these questions. </a:t>
            </a:r>
          </a:p>
          <a:p>
            <a:pPr marL="0" indent="0">
              <a:buNone/>
            </a:pPr>
            <a:r>
              <a:rPr lang="en-US" sz="2600" dirty="0">
                <a:latin typeface="Avenir Book" panose="02000503020000020003" pitchFamily="2" charset="0"/>
              </a:rPr>
              <a:t>	</a:t>
            </a:r>
            <a:r>
              <a:rPr lang="en-US" sz="2600" i="1" dirty="0">
                <a:latin typeface="Avenir Book" panose="02000503020000020003" pitchFamily="2" charset="0"/>
              </a:rPr>
              <a:t>Theories of human neurobehavioral development in adolescence</a:t>
            </a:r>
          </a:p>
          <a:p>
            <a:pPr marL="0" indent="0">
              <a:buNone/>
            </a:pPr>
            <a:r>
              <a:rPr lang="en-US" sz="2600" i="1" dirty="0">
                <a:latin typeface="Avenir Book" panose="02000503020000020003" pitchFamily="2" charset="0"/>
              </a:rPr>
              <a:t>	Non-linear modeling of lifespan trajectories</a:t>
            </a:r>
          </a:p>
          <a:p>
            <a:pPr marL="0" indent="0">
              <a:buNone/>
            </a:pPr>
            <a:endParaRPr lang="en-US" sz="2600" i="1" dirty="0">
              <a:latin typeface="Avenir Book" panose="02000503020000020003" pitchFamily="2" charset="0"/>
            </a:endParaRPr>
          </a:p>
          <a:p>
            <a:pPr marL="0" indent="0">
              <a:buNone/>
            </a:pPr>
            <a:r>
              <a:rPr lang="en-US" sz="2600" dirty="0">
                <a:solidFill>
                  <a:schemeClr val="bg1">
                    <a:lumMod val="75000"/>
                  </a:schemeClr>
                </a:solidFill>
                <a:latin typeface="Avenir Book" panose="02000503020000020003" pitchFamily="2" charset="0"/>
              </a:rPr>
              <a:t>Foundational methods we have used to construct models across assessments and datasets. </a:t>
            </a:r>
          </a:p>
          <a:p>
            <a:pPr marL="0" indent="0">
              <a:buNone/>
            </a:pPr>
            <a:r>
              <a:rPr lang="en-US" sz="2600" dirty="0">
                <a:solidFill>
                  <a:schemeClr val="bg1">
                    <a:lumMod val="75000"/>
                  </a:schemeClr>
                </a:solidFill>
                <a:latin typeface="Avenir Book" panose="02000503020000020003" pitchFamily="2" charset="0"/>
              </a:rPr>
              <a:t>	</a:t>
            </a:r>
            <a:r>
              <a:rPr lang="en-US" sz="2600" i="1" dirty="0">
                <a:solidFill>
                  <a:schemeClr val="bg1">
                    <a:lumMod val="75000"/>
                  </a:schemeClr>
                </a:solidFill>
                <a:latin typeface="Avenir Book" panose="02000503020000020003" pitchFamily="2" charset="0"/>
              </a:rPr>
              <a:t>R markdown and interactive examples</a:t>
            </a:r>
          </a:p>
          <a:p>
            <a:pPr marL="0" indent="0">
              <a:buNone/>
            </a:pPr>
            <a:endParaRPr lang="en-US" sz="2600" i="1" dirty="0">
              <a:solidFill>
                <a:schemeClr val="bg1">
                  <a:lumMod val="75000"/>
                </a:schemeClr>
              </a:solidFill>
              <a:latin typeface="Avenir Book" panose="02000503020000020003" pitchFamily="2" charset="0"/>
            </a:endParaRPr>
          </a:p>
          <a:p>
            <a:pPr marL="0" indent="0">
              <a:buNone/>
            </a:pPr>
            <a:r>
              <a:rPr lang="en-US" sz="2600" dirty="0">
                <a:solidFill>
                  <a:schemeClr val="bg1">
                    <a:lumMod val="75000"/>
                  </a:schemeClr>
                </a:solidFill>
                <a:latin typeface="Avenir Book" panose="02000503020000020003" pitchFamily="2" charset="0"/>
              </a:rPr>
              <a:t>Extensions of these methods and looking forward to new directions. </a:t>
            </a:r>
          </a:p>
          <a:p>
            <a:pPr marL="0" indent="0">
              <a:buNone/>
            </a:pPr>
            <a:endParaRPr lang="en-US" sz="2600" dirty="0">
              <a:latin typeface="Avenir Book" panose="02000503020000020003" pitchFamily="2" charset="0"/>
            </a:endParaRPr>
          </a:p>
          <a:p>
            <a:pPr marL="0" indent="0">
              <a:buNone/>
            </a:pPr>
            <a:endParaRPr lang="en-US" sz="2600" dirty="0">
              <a:latin typeface="Avenir Book" panose="02000503020000020003" pitchFamily="2" charset="0"/>
            </a:endParaRPr>
          </a:p>
          <a:p>
            <a:pPr marL="0" indent="0">
              <a:buNone/>
            </a:pPr>
            <a:endParaRPr lang="en-US" sz="1000" dirty="0">
              <a:latin typeface="Avenir Book" panose="02000503020000020003" pitchFamily="2" charset="0"/>
            </a:endParaRPr>
          </a:p>
        </p:txBody>
      </p:sp>
    </p:spTree>
    <p:extLst>
      <p:ext uri="{BB962C8B-B14F-4D97-AF65-F5344CB8AC3E}">
        <p14:creationId xmlns:p14="http://schemas.microsoft.com/office/powerpoint/2010/main" val="1412320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ine of dots in the air&#10;&#10;Description automatically generated">
            <a:extLst>
              <a:ext uri="{FF2B5EF4-FFF2-40B4-BE49-F238E27FC236}">
                <a16:creationId xmlns:a16="http://schemas.microsoft.com/office/drawing/2014/main" id="{FC04B8F2-FA24-E673-011D-3166E743BDAD}"/>
              </a:ext>
            </a:extLst>
          </p:cNvPr>
          <p:cNvPicPr>
            <a:picLocks noChangeAspect="1"/>
          </p:cNvPicPr>
          <p:nvPr/>
        </p:nvPicPr>
        <p:blipFill rotWithShape="1">
          <a:blip r:embed="rId3">
            <a:alphaModFix amt="37000"/>
          </a:blip>
          <a:srcRect l="6845" b="12868"/>
          <a:stretch/>
        </p:blipFill>
        <p:spPr>
          <a:xfrm>
            <a:off x="1608828" y="331074"/>
            <a:ext cx="8974344" cy="6311346"/>
          </a:xfrm>
          <a:prstGeom prst="rect">
            <a:avLst/>
          </a:prstGeom>
        </p:spPr>
      </p:pic>
      <p:sp>
        <p:nvSpPr>
          <p:cNvPr id="12" name="Title 1">
            <a:extLst>
              <a:ext uri="{FF2B5EF4-FFF2-40B4-BE49-F238E27FC236}">
                <a16:creationId xmlns:a16="http://schemas.microsoft.com/office/drawing/2014/main" id="{5FCCB97C-3A2B-A144-ACC3-DD8FC003C2A6}"/>
              </a:ext>
            </a:extLst>
          </p:cNvPr>
          <p:cNvSpPr>
            <a:spLocks noGrp="1"/>
          </p:cNvSpPr>
          <p:nvPr>
            <p:ph type="ctrTitle"/>
          </p:nvPr>
        </p:nvSpPr>
        <p:spPr>
          <a:xfrm>
            <a:off x="433952" y="1603390"/>
            <a:ext cx="11468745" cy="2387600"/>
          </a:xfrm>
        </p:spPr>
        <p:txBody>
          <a:bodyPr>
            <a:noAutofit/>
          </a:bodyPr>
          <a:lstStyle/>
          <a:p>
            <a:r>
              <a:rPr lang="en-US" sz="4200" b="1" dirty="0">
                <a:latin typeface="Avenir Book" panose="02000503020000020003" pitchFamily="2" charset="0"/>
                <a:ea typeface="Avenir Next" charset="0"/>
                <a:cs typeface="Avenir Next" charset="0"/>
              </a:rPr>
              <a:t>Modeling Adolescent</a:t>
            </a:r>
            <a:br>
              <a:rPr lang="en-US" sz="4200" b="1" dirty="0">
                <a:latin typeface="Avenir Book" panose="02000503020000020003" pitchFamily="2" charset="0"/>
                <a:ea typeface="Avenir Next" charset="0"/>
                <a:cs typeface="Avenir Next" charset="0"/>
              </a:rPr>
            </a:br>
            <a:r>
              <a:rPr lang="en-US" sz="4200" b="1" dirty="0">
                <a:latin typeface="Avenir Book" panose="02000503020000020003" pitchFamily="2" charset="0"/>
                <a:ea typeface="Avenir Next" charset="0"/>
                <a:cs typeface="Avenir Next" charset="0"/>
              </a:rPr>
              <a:t>`Executive Function Development Across Assessments and Datasets</a:t>
            </a:r>
          </a:p>
        </p:txBody>
      </p:sp>
      <p:sp>
        <p:nvSpPr>
          <p:cNvPr id="13" name="Subtitle 2">
            <a:extLst>
              <a:ext uri="{FF2B5EF4-FFF2-40B4-BE49-F238E27FC236}">
                <a16:creationId xmlns:a16="http://schemas.microsoft.com/office/drawing/2014/main" id="{81F31DB9-1082-BA44-9618-91A01D6C74B3}"/>
              </a:ext>
            </a:extLst>
          </p:cNvPr>
          <p:cNvSpPr>
            <a:spLocks noGrp="1"/>
          </p:cNvSpPr>
          <p:nvPr>
            <p:ph type="subTitle" idx="1"/>
          </p:nvPr>
        </p:nvSpPr>
        <p:spPr>
          <a:xfrm>
            <a:off x="1524000" y="4049689"/>
            <a:ext cx="9144000" cy="2665018"/>
          </a:xfrm>
        </p:spPr>
        <p:txBody>
          <a:bodyPr>
            <a:normAutofit/>
          </a:bodyPr>
          <a:lstStyle/>
          <a:p>
            <a:pPr>
              <a:spcBef>
                <a:spcPts val="500"/>
              </a:spcBef>
            </a:pPr>
            <a:r>
              <a:rPr lang="en-US" dirty="0">
                <a:latin typeface="Avenir Next" charset="0"/>
                <a:ea typeface="Avenir Next" charset="0"/>
                <a:cs typeface="Avenir Next" charset="0"/>
              </a:rPr>
              <a:t>Brenden Tervo-Clemmens, PhD</a:t>
            </a:r>
          </a:p>
          <a:p>
            <a:pPr>
              <a:spcBef>
                <a:spcPts val="500"/>
              </a:spcBef>
            </a:pPr>
            <a:r>
              <a:rPr lang="en-US" dirty="0">
                <a:latin typeface="Avenir Book" panose="02000503020000020003" pitchFamily="2" charset="0"/>
              </a:rPr>
              <a:t>University of Minnesota</a:t>
            </a:r>
          </a:p>
          <a:p>
            <a:pPr>
              <a:spcBef>
                <a:spcPts val="500"/>
              </a:spcBef>
            </a:pPr>
            <a:r>
              <a:rPr lang="en-US" dirty="0" err="1">
                <a:latin typeface="Avenir Book" panose="02000503020000020003" pitchFamily="2" charset="0"/>
              </a:rPr>
              <a:t>btervocl@umn.edu</a:t>
            </a:r>
            <a:endParaRPr lang="en-US" dirty="0">
              <a:latin typeface="Avenir Book" panose="02000503020000020003" pitchFamily="2" charset="0"/>
            </a:endParaRPr>
          </a:p>
          <a:p>
            <a:endParaRPr lang="en-US" dirty="0">
              <a:latin typeface="Avenir Book" panose="02000503020000020003" pitchFamily="2" charset="0"/>
            </a:endParaRPr>
          </a:p>
          <a:p>
            <a:endParaRPr lang="en-US" dirty="0">
              <a:latin typeface="Avenir Next" charset="0"/>
              <a:ea typeface="Avenir Next" charset="0"/>
              <a:cs typeface="Avenir Next" charset="0"/>
            </a:endParaRPr>
          </a:p>
          <a:p>
            <a:endParaRPr lang="en-US" dirty="0">
              <a:latin typeface="Avenir Next" charset="0"/>
              <a:ea typeface="Avenir Next" charset="0"/>
              <a:cs typeface="Avenir Next" charset="0"/>
            </a:endParaRPr>
          </a:p>
        </p:txBody>
      </p:sp>
      <p:pic>
        <p:nvPicPr>
          <p:cNvPr id="2" name="Picture 1">
            <a:extLst>
              <a:ext uri="{FF2B5EF4-FFF2-40B4-BE49-F238E27FC236}">
                <a16:creationId xmlns:a16="http://schemas.microsoft.com/office/drawing/2014/main" id="{90622F48-289B-63C9-6B0C-6D18C9834B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39" y="6243311"/>
            <a:ext cx="355424" cy="355424"/>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65B8EE90-D7DC-5DA2-27FE-6454782912FF}"/>
              </a:ext>
            </a:extLst>
          </p:cNvPr>
          <p:cNvPicPr>
            <a:picLocks noChangeAspect="1"/>
          </p:cNvPicPr>
          <p:nvPr/>
        </p:nvPicPr>
        <p:blipFill>
          <a:blip r:embed="rId5"/>
          <a:stretch>
            <a:fillRect/>
          </a:stretch>
        </p:blipFill>
        <p:spPr>
          <a:xfrm>
            <a:off x="853313" y="6243310"/>
            <a:ext cx="355425" cy="355425"/>
          </a:xfrm>
          <a:prstGeom prst="rect">
            <a:avLst/>
          </a:prstGeom>
        </p:spPr>
      </p:pic>
      <p:sp>
        <p:nvSpPr>
          <p:cNvPr id="8" name="Subtitle 2">
            <a:extLst>
              <a:ext uri="{FF2B5EF4-FFF2-40B4-BE49-F238E27FC236}">
                <a16:creationId xmlns:a16="http://schemas.microsoft.com/office/drawing/2014/main" id="{2A848460-7D70-3DF4-EFED-71312A437FCC}"/>
              </a:ext>
            </a:extLst>
          </p:cNvPr>
          <p:cNvSpPr txBox="1">
            <a:spLocks/>
          </p:cNvSpPr>
          <p:nvPr/>
        </p:nvSpPr>
        <p:spPr>
          <a:xfrm>
            <a:off x="-2430651" y="6243310"/>
            <a:ext cx="9144000" cy="266501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1600" i="1" dirty="0">
                <a:latin typeface="Avenir Book" panose="02000503020000020003" pitchFamily="2" charset="0"/>
              </a:rPr>
              <a:t>@</a:t>
            </a:r>
            <a:r>
              <a:rPr lang="en-US" sz="1600" i="1" dirty="0" err="1">
                <a:latin typeface="Avenir Book" panose="02000503020000020003" pitchFamily="2" charset="0"/>
              </a:rPr>
              <a:t>tervoclemmensb</a:t>
            </a:r>
            <a:endParaRPr lang="en-US" sz="1600" i="1" dirty="0">
              <a:latin typeface="Avenir Book" panose="02000503020000020003" pitchFamily="2" charset="0"/>
            </a:endParaRPr>
          </a:p>
          <a:p>
            <a:endParaRPr lang="en-US" dirty="0">
              <a:latin typeface="Avenir Book" panose="02000503020000020003" pitchFamily="2" charset="0"/>
            </a:endParaRPr>
          </a:p>
          <a:p>
            <a:endParaRPr lang="en-US" dirty="0">
              <a:latin typeface="Avenir Next" charset="0"/>
              <a:ea typeface="Avenir Next" charset="0"/>
              <a:cs typeface="Avenir Next" charset="0"/>
            </a:endParaRPr>
          </a:p>
          <a:p>
            <a:endParaRPr lang="en-US" dirty="0">
              <a:latin typeface="Avenir Next" charset="0"/>
              <a:ea typeface="Avenir Next" charset="0"/>
              <a:cs typeface="Avenir Next" charset="0"/>
            </a:endParaRPr>
          </a:p>
        </p:txBody>
      </p:sp>
      <p:pic>
        <p:nvPicPr>
          <p:cNvPr id="9" name="Graphic 6">
            <a:extLst>
              <a:ext uri="{FF2B5EF4-FFF2-40B4-BE49-F238E27FC236}">
                <a16:creationId xmlns:a16="http://schemas.microsoft.com/office/drawing/2014/main" id="{9BE8A225-A334-1FC3-19CD-AB46AF9BEE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42527" y="533689"/>
            <a:ext cx="1494871" cy="882869"/>
          </a:xfrm>
          <a:prstGeom prst="rect">
            <a:avLst/>
          </a:prstGeom>
        </p:spPr>
      </p:pic>
      <p:pic>
        <p:nvPicPr>
          <p:cNvPr id="1028" name="Picture 4" descr="MIDB (@UMN_MIDB) / X">
            <a:extLst>
              <a:ext uri="{FF2B5EF4-FFF2-40B4-BE49-F238E27FC236}">
                <a16:creationId xmlns:a16="http://schemas.microsoft.com/office/drawing/2014/main" id="{CD8E1C22-BD2D-4595-AE36-D7A452196D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7455" y="375101"/>
            <a:ext cx="1184263" cy="11842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3D39ACD-F372-610A-18DA-8CCDC2488087}"/>
              </a:ext>
            </a:extLst>
          </p:cNvPr>
          <p:cNvPicPr>
            <a:picLocks noChangeAspect="1"/>
          </p:cNvPicPr>
          <p:nvPr/>
        </p:nvPicPr>
        <p:blipFill>
          <a:blip r:embed="rId9"/>
          <a:stretch>
            <a:fillRect/>
          </a:stretch>
        </p:blipFill>
        <p:spPr>
          <a:xfrm>
            <a:off x="10521776" y="215579"/>
            <a:ext cx="1514836" cy="1519091"/>
          </a:xfrm>
          <a:prstGeom prst="rect">
            <a:avLst/>
          </a:prstGeom>
        </p:spPr>
      </p:pic>
    </p:spTree>
    <p:extLst>
      <p:ext uri="{BB962C8B-B14F-4D97-AF65-F5344CB8AC3E}">
        <p14:creationId xmlns:p14="http://schemas.microsoft.com/office/powerpoint/2010/main" val="151696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E2372-D2B4-984B-8C61-0593D1B4B1E2}"/>
              </a:ext>
            </a:extLst>
          </p:cNvPr>
          <p:cNvSpPr>
            <a:spLocks noGrp="1"/>
          </p:cNvSpPr>
          <p:nvPr>
            <p:ph type="sldNum" sz="quarter" idx="12"/>
          </p:nvPr>
        </p:nvSpPr>
        <p:spPr/>
        <p:txBody>
          <a:bodyPr/>
          <a:lstStyle/>
          <a:p>
            <a:fld id="{279D0B41-BAFE-8147-BCBE-57891B617B79}" type="slidenum">
              <a:rPr lang="en-US" smtClean="0"/>
              <a:t>4</a:t>
            </a:fld>
            <a:endParaRPr lang="en-US"/>
          </a:p>
        </p:txBody>
      </p:sp>
      <p:pic>
        <p:nvPicPr>
          <p:cNvPr id="6" name="Picture 5" descr="A group of women posing for a photo&#10;&#10;Description automatically generated with medium confidence">
            <a:extLst>
              <a:ext uri="{FF2B5EF4-FFF2-40B4-BE49-F238E27FC236}">
                <a16:creationId xmlns:a16="http://schemas.microsoft.com/office/drawing/2014/main" id="{770606BE-348F-2544-AAA6-6CCEE20075A1}"/>
              </a:ext>
            </a:extLst>
          </p:cNvPr>
          <p:cNvPicPr>
            <a:picLocks noChangeAspect="1"/>
          </p:cNvPicPr>
          <p:nvPr/>
        </p:nvPicPr>
        <p:blipFill>
          <a:blip r:embed="rId3"/>
          <a:stretch>
            <a:fillRect/>
          </a:stretch>
        </p:blipFill>
        <p:spPr>
          <a:xfrm>
            <a:off x="990600" y="1565815"/>
            <a:ext cx="3329940" cy="2217779"/>
          </a:xfrm>
          <a:prstGeom prst="rect">
            <a:avLst/>
          </a:prstGeom>
        </p:spPr>
      </p:pic>
      <p:sp>
        <p:nvSpPr>
          <p:cNvPr id="5" name="Title 1">
            <a:extLst>
              <a:ext uri="{FF2B5EF4-FFF2-40B4-BE49-F238E27FC236}">
                <a16:creationId xmlns:a16="http://schemas.microsoft.com/office/drawing/2014/main" id="{B95A1EB0-AD9B-4D4D-A1CC-2D555BC756D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Next" charset="0"/>
                <a:ea typeface="Avenir Next" charset="0"/>
                <a:cs typeface="Avenir Next" charset="0"/>
              </a:rPr>
              <a:t>Adolescence</a:t>
            </a:r>
          </a:p>
        </p:txBody>
      </p:sp>
    </p:spTree>
    <p:extLst>
      <p:ext uri="{BB962C8B-B14F-4D97-AF65-F5344CB8AC3E}">
        <p14:creationId xmlns:p14="http://schemas.microsoft.com/office/powerpoint/2010/main" val="46381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E2372-D2B4-984B-8C61-0593D1B4B1E2}"/>
              </a:ext>
            </a:extLst>
          </p:cNvPr>
          <p:cNvSpPr>
            <a:spLocks noGrp="1"/>
          </p:cNvSpPr>
          <p:nvPr>
            <p:ph type="sldNum" sz="quarter" idx="12"/>
          </p:nvPr>
        </p:nvSpPr>
        <p:spPr/>
        <p:txBody>
          <a:bodyPr/>
          <a:lstStyle/>
          <a:p>
            <a:fld id="{279D0B41-BAFE-8147-BCBE-57891B617B79}" type="slidenum">
              <a:rPr lang="en-US" smtClean="0"/>
              <a:t>5</a:t>
            </a:fld>
            <a:endParaRPr lang="en-US"/>
          </a:p>
        </p:txBody>
      </p:sp>
      <p:sp>
        <p:nvSpPr>
          <p:cNvPr id="5" name="Title 1">
            <a:extLst>
              <a:ext uri="{FF2B5EF4-FFF2-40B4-BE49-F238E27FC236}">
                <a16:creationId xmlns:a16="http://schemas.microsoft.com/office/drawing/2014/main" id="{B95A1EB0-AD9B-4D4D-A1CC-2D555BC756D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Next" charset="0"/>
                <a:ea typeface="Avenir Next" charset="0"/>
                <a:cs typeface="Avenir Next" charset="0"/>
              </a:rPr>
              <a:t>Adolescence</a:t>
            </a:r>
          </a:p>
        </p:txBody>
      </p:sp>
      <p:pic>
        <p:nvPicPr>
          <p:cNvPr id="18" name="Picture 17">
            <a:extLst>
              <a:ext uri="{FF2B5EF4-FFF2-40B4-BE49-F238E27FC236}">
                <a16:creationId xmlns:a16="http://schemas.microsoft.com/office/drawing/2014/main" id="{B67BDCC0-E81C-D950-7165-B8E0B71DEDAD}"/>
              </a:ext>
            </a:extLst>
          </p:cNvPr>
          <p:cNvPicPr>
            <a:picLocks noChangeAspect="1"/>
          </p:cNvPicPr>
          <p:nvPr/>
        </p:nvPicPr>
        <p:blipFill>
          <a:blip r:embed="rId3">
            <a:clrChange>
              <a:clrFrom>
                <a:srgbClr val="050505"/>
              </a:clrFrom>
              <a:clrTo>
                <a:srgbClr val="050505">
                  <a:alpha val="0"/>
                </a:srgbClr>
              </a:clrTo>
            </a:clrChange>
            <a:extLst>
              <a:ext uri="{28A0092B-C50C-407E-A947-70E740481C1C}">
                <a14:useLocalDpi xmlns:a14="http://schemas.microsoft.com/office/drawing/2010/main" val="0"/>
              </a:ext>
            </a:extLst>
          </a:blip>
          <a:stretch>
            <a:fillRect/>
          </a:stretch>
        </p:blipFill>
        <p:spPr>
          <a:xfrm>
            <a:off x="7598918" y="1084911"/>
            <a:ext cx="960574" cy="960574"/>
          </a:xfrm>
          <a:prstGeom prst="rect">
            <a:avLst/>
          </a:prstGeom>
        </p:spPr>
      </p:pic>
      <p:pic>
        <p:nvPicPr>
          <p:cNvPr id="19" name="Picture 18">
            <a:extLst>
              <a:ext uri="{FF2B5EF4-FFF2-40B4-BE49-F238E27FC236}">
                <a16:creationId xmlns:a16="http://schemas.microsoft.com/office/drawing/2014/main" id="{47D8C367-75A0-39C0-6DCF-9A334684863C}"/>
              </a:ext>
            </a:extLst>
          </p:cNvPr>
          <p:cNvPicPr>
            <a:picLocks noChangeAspect="1"/>
          </p:cNvPicPr>
          <p:nvPr/>
        </p:nvPicPr>
        <p:blipFill>
          <a:blip r:embed="rId4">
            <a:clrChange>
              <a:clrFrom>
                <a:srgbClr val="050505"/>
              </a:clrFrom>
              <a:clrTo>
                <a:srgbClr val="050505">
                  <a:alpha val="0"/>
                </a:srgbClr>
              </a:clrTo>
            </a:clrChange>
            <a:extLst>
              <a:ext uri="{28A0092B-C50C-407E-A947-70E740481C1C}">
                <a14:useLocalDpi xmlns:a14="http://schemas.microsoft.com/office/drawing/2010/main" val="0"/>
              </a:ext>
            </a:extLst>
          </a:blip>
          <a:stretch>
            <a:fillRect/>
          </a:stretch>
        </p:blipFill>
        <p:spPr>
          <a:xfrm>
            <a:off x="9166686" y="1966199"/>
            <a:ext cx="1118884" cy="942990"/>
          </a:xfrm>
          <a:prstGeom prst="rect">
            <a:avLst/>
          </a:prstGeom>
        </p:spPr>
      </p:pic>
      <p:sp>
        <p:nvSpPr>
          <p:cNvPr id="20" name="Title 1">
            <a:extLst>
              <a:ext uri="{FF2B5EF4-FFF2-40B4-BE49-F238E27FC236}">
                <a16:creationId xmlns:a16="http://schemas.microsoft.com/office/drawing/2014/main" id="{65A9949D-D9A9-5772-4647-0649B7A6A1C4}"/>
              </a:ext>
            </a:extLst>
          </p:cNvPr>
          <p:cNvSpPr txBox="1">
            <a:spLocks/>
          </p:cNvSpPr>
          <p:nvPr/>
        </p:nvSpPr>
        <p:spPr>
          <a:xfrm>
            <a:off x="7678542" y="1776508"/>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elvetica" charset="0"/>
                <a:ea typeface="Helvetica" charset="0"/>
                <a:cs typeface="Helvetica" charset="0"/>
              </a:rPr>
              <a:t>Reward</a:t>
            </a:r>
          </a:p>
        </p:txBody>
      </p:sp>
      <p:sp>
        <p:nvSpPr>
          <p:cNvPr id="21" name="Title 1">
            <a:extLst>
              <a:ext uri="{FF2B5EF4-FFF2-40B4-BE49-F238E27FC236}">
                <a16:creationId xmlns:a16="http://schemas.microsoft.com/office/drawing/2014/main" id="{5BAFDC76-6080-9C22-0DDB-F03DC34304E7}"/>
              </a:ext>
            </a:extLst>
          </p:cNvPr>
          <p:cNvSpPr txBox="1">
            <a:spLocks/>
          </p:cNvSpPr>
          <p:nvPr/>
        </p:nvSpPr>
        <p:spPr>
          <a:xfrm>
            <a:off x="9101119" y="2825779"/>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elvetica" charset="0"/>
                <a:ea typeface="Helvetica" charset="0"/>
                <a:cs typeface="Helvetica" charset="0"/>
              </a:rPr>
              <a:t>Cognition</a:t>
            </a:r>
          </a:p>
          <a:p>
            <a:endParaRPr lang="en-US" sz="2000" dirty="0">
              <a:latin typeface="Helvetica" charset="0"/>
              <a:ea typeface="Helvetica" charset="0"/>
              <a:cs typeface="Helvetica" charset="0"/>
            </a:endParaRPr>
          </a:p>
        </p:txBody>
      </p:sp>
      <p:pic>
        <p:nvPicPr>
          <p:cNvPr id="22" name="Picture 21">
            <a:extLst>
              <a:ext uri="{FF2B5EF4-FFF2-40B4-BE49-F238E27FC236}">
                <a16:creationId xmlns:a16="http://schemas.microsoft.com/office/drawing/2014/main" id="{2B7ED31E-AE59-C733-7949-D66837CCC273}"/>
              </a:ext>
            </a:extLst>
          </p:cNvPr>
          <p:cNvPicPr>
            <a:picLocks noChangeAspect="1"/>
          </p:cNvPicPr>
          <p:nvPr/>
        </p:nvPicPr>
        <p:blipFill rotWithShape="1">
          <a:blip r:embed="rId5">
            <a:extLst>
              <a:ext uri="{28A0092B-C50C-407E-A947-70E740481C1C}">
                <a14:useLocalDpi xmlns:a14="http://schemas.microsoft.com/office/drawing/2010/main" val="0"/>
              </a:ext>
            </a:extLst>
          </a:blip>
          <a:srcRect b="15319"/>
          <a:stretch/>
        </p:blipFill>
        <p:spPr>
          <a:xfrm>
            <a:off x="6549010" y="2162171"/>
            <a:ext cx="2953382" cy="2594573"/>
          </a:xfrm>
          <a:prstGeom prst="rect">
            <a:avLst/>
          </a:prstGeom>
        </p:spPr>
      </p:pic>
      <p:sp>
        <p:nvSpPr>
          <p:cNvPr id="23" name="Title 1">
            <a:extLst>
              <a:ext uri="{FF2B5EF4-FFF2-40B4-BE49-F238E27FC236}">
                <a16:creationId xmlns:a16="http://schemas.microsoft.com/office/drawing/2014/main" id="{68B1F85E-7802-E58F-79B1-83522358C6E9}"/>
              </a:ext>
            </a:extLst>
          </p:cNvPr>
          <p:cNvSpPr txBox="1">
            <a:spLocks/>
          </p:cNvSpPr>
          <p:nvPr/>
        </p:nvSpPr>
        <p:spPr>
          <a:xfrm>
            <a:off x="5378018" y="1571489"/>
            <a:ext cx="214557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Brain-Behavior</a:t>
            </a:r>
          </a:p>
          <a:p>
            <a:r>
              <a:rPr lang="en-US" sz="1600" i="1" dirty="0">
                <a:latin typeface="Helvetica" charset="0"/>
                <a:ea typeface="Helvetica" charset="0"/>
                <a:cs typeface="Helvetica" charset="0"/>
              </a:rPr>
              <a:t>Development</a:t>
            </a:r>
          </a:p>
        </p:txBody>
      </p:sp>
      <p:pic>
        <p:nvPicPr>
          <p:cNvPr id="24" name="Picture 23" descr="A group of women posing for a photo&#10;&#10;Description automatically generated with medium confidence">
            <a:extLst>
              <a:ext uri="{FF2B5EF4-FFF2-40B4-BE49-F238E27FC236}">
                <a16:creationId xmlns:a16="http://schemas.microsoft.com/office/drawing/2014/main" id="{BE5B09D0-B87B-7E1C-5825-71FD588B0331}"/>
              </a:ext>
            </a:extLst>
          </p:cNvPr>
          <p:cNvPicPr>
            <a:picLocks noChangeAspect="1"/>
          </p:cNvPicPr>
          <p:nvPr/>
        </p:nvPicPr>
        <p:blipFill>
          <a:blip r:embed="rId6"/>
          <a:stretch>
            <a:fillRect/>
          </a:stretch>
        </p:blipFill>
        <p:spPr>
          <a:xfrm>
            <a:off x="990600" y="1565815"/>
            <a:ext cx="3329940" cy="2217779"/>
          </a:xfrm>
          <a:prstGeom prst="rect">
            <a:avLst/>
          </a:prstGeom>
        </p:spPr>
      </p:pic>
      <p:sp>
        <p:nvSpPr>
          <p:cNvPr id="25" name="Content Placeholder 2">
            <a:extLst>
              <a:ext uri="{FF2B5EF4-FFF2-40B4-BE49-F238E27FC236}">
                <a16:creationId xmlns:a16="http://schemas.microsoft.com/office/drawing/2014/main" id="{CA0AFDEC-727D-7888-7DFC-258E233B2C18}"/>
              </a:ext>
            </a:extLst>
          </p:cNvPr>
          <p:cNvSpPr txBox="1">
            <a:spLocks/>
          </p:cNvSpPr>
          <p:nvPr/>
        </p:nvSpPr>
        <p:spPr>
          <a:xfrm>
            <a:off x="7716060" y="4149236"/>
            <a:ext cx="3014014" cy="729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000" dirty="0">
              <a:latin typeface="Avenir Book" charset="0"/>
              <a:ea typeface="Avenir Book" charset="0"/>
              <a:cs typeface="Avenir Book" charset="0"/>
            </a:endParaRPr>
          </a:p>
          <a:p>
            <a:pPr lvl="1"/>
            <a:endParaRPr lang="en-US" sz="1000" dirty="0">
              <a:latin typeface="Avenir Book" charset="0"/>
              <a:ea typeface="Avenir Book" charset="0"/>
              <a:cs typeface="Avenir Book" charset="0"/>
            </a:endParaRPr>
          </a:p>
          <a:p>
            <a:pPr marL="457200" lvl="1" indent="0">
              <a:buNone/>
            </a:pPr>
            <a:r>
              <a:rPr lang="en-US" sz="1000" i="1" dirty="0">
                <a:latin typeface="Avenir Book" charset="0"/>
                <a:ea typeface="Avenir Book" charset="0"/>
                <a:cs typeface="Avenir Book" charset="0"/>
              </a:rPr>
              <a:t>Luna &amp; Wright (2015)</a:t>
            </a:r>
          </a:p>
        </p:txBody>
      </p:sp>
    </p:spTree>
    <p:extLst>
      <p:ext uri="{BB962C8B-B14F-4D97-AF65-F5344CB8AC3E}">
        <p14:creationId xmlns:p14="http://schemas.microsoft.com/office/powerpoint/2010/main" val="317846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E2372-D2B4-984B-8C61-0593D1B4B1E2}"/>
              </a:ext>
            </a:extLst>
          </p:cNvPr>
          <p:cNvSpPr>
            <a:spLocks noGrp="1"/>
          </p:cNvSpPr>
          <p:nvPr>
            <p:ph type="sldNum" sz="quarter" idx="12"/>
          </p:nvPr>
        </p:nvSpPr>
        <p:spPr/>
        <p:txBody>
          <a:bodyPr/>
          <a:lstStyle/>
          <a:p>
            <a:fld id="{279D0B41-BAFE-8147-BCBE-57891B617B79}" type="slidenum">
              <a:rPr lang="en-US" smtClean="0"/>
              <a:t>6</a:t>
            </a:fld>
            <a:endParaRPr lang="en-US"/>
          </a:p>
        </p:txBody>
      </p:sp>
      <p:sp>
        <p:nvSpPr>
          <p:cNvPr id="5" name="Title 1">
            <a:extLst>
              <a:ext uri="{FF2B5EF4-FFF2-40B4-BE49-F238E27FC236}">
                <a16:creationId xmlns:a16="http://schemas.microsoft.com/office/drawing/2014/main" id="{B95A1EB0-AD9B-4D4D-A1CC-2D555BC756D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Next" charset="0"/>
                <a:ea typeface="Avenir Next" charset="0"/>
                <a:cs typeface="Avenir Next" charset="0"/>
              </a:rPr>
              <a:t>Adolescence</a:t>
            </a:r>
          </a:p>
        </p:txBody>
      </p:sp>
      <p:pic>
        <p:nvPicPr>
          <p:cNvPr id="12" name="Picture 11">
            <a:extLst>
              <a:ext uri="{FF2B5EF4-FFF2-40B4-BE49-F238E27FC236}">
                <a16:creationId xmlns:a16="http://schemas.microsoft.com/office/drawing/2014/main" id="{9DCC31CA-DD8C-A142-8BC6-09CC8CB0271F}"/>
              </a:ext>
            </a:extLst>
          </p:cNvPr>
          <p:cNvPicPr>
            <a:picLocks noChangeAspect="1"/>
          </p:cNvPicPr>
          <p:nvPr/>
        </p:nvPicPr>
        <p:blipFill>
          <a:blip r:embed="rId3">
            <a:clrChange>
              <a:clrFrom>
                <a:srgbClr val="050505"/>
              </a:clrFrom>
              <a:clrTo>
                <a:srgbClr val="050505">
                  <a:alpha val="0"/>
                </a:srgbClr>
              </a:clrTo>
            </a:clrChange>
            <a:extLst>
              <a:ext uri="{28A0092B-C50C-407E-A947-70E740481C1C}">
                <a14:useLocalDpi xmlns:a14="http://schemas.microsoft.com/office/drawing/2010/main" val="0"/>
              </a:ext>
            </a:extLst>
          </a:blip>
          <a:stretch>
            <a:fillRect/>
          </a:stretch>
        </p:blipFill>
        <p:spPr>
          <a:xfrm>
            <a:off x="7598918" y="1084911"/>
            <a:ext cx="960574" cy="960574"/>
          </a:xfrm>
          <a:prstGeom prst="rect">
            <a:avLst/>
          </a:prstGeom>
        </p:spPr>
      </p:pic>
      <p:pic>
        <p:nvPicPr>
          <p:cNvPr id="13" name="Picture 12">
            <a:extLst>
              <a:ext uri="{FF2B5EF4-FFF2-40B4-BE49-F238E27FC236}">
                <a16:creationId xmlns:a16="http://schemas.microsoft.com/office/drawing/2014/main" id="{58B205AF-CEA0-4BDC-86AB-DEC0240930DB}"/>
              </a:ext>
            </a:extLst>
          </p:cNvPr>
          <p:cNvPicPr>
            <a:picLocks noChangeAspect="1"/>
          </p:cNvPicPr>
          <p:nvPr/>
        </p:nvPicPr>
        <p:blipFill>
          <a:blip r:embed="rId4">
            <a:clrChange>
              <a:clrFrom>
                <a:srgbClr val="050505"/>
              </a:clrFrom>
              <a:clrTo>
                <a:srgbClr val="050505">
                  <a:alpha val="0"/>
                </a:srgbClr>
              </a:clrTo>
            </a:clrChange>
            <a:extLst>
              <a:ext uri="{28A0092B-C50C-407E-A947-70E740481C1C}">
                <a14:useLocalDpi xmlns:a14="http://schemas.microsoft.com/office/drawing/2010/main" val="0"/>
              </a:ext>
            </a:extLst>
          </a:blip>
          <a:stretch>
            <a:fillRect/>
          </a:stretch>
        </p:blipFill>
        <p:spPr>
          <a:xfrm>
            <a:off x="9166686" y="1966199"/>
            <a:ext cx="1118884" cy="942990"/>
          </a:xfrm>
          <a:prstGeom prst="rect">
            <a:avLst/>
          </a:prstGeom>
        </p:spPr>
      </p:pic>
      <p:sp>
        <p:nvSpPr>
          <p:cNvPr id="14" name="Title 1">
            <a:extLst>
              <a:ext uri="{FF2B5EF4-FFF2-40B4-BE49-F238E27FC236}">
                <a16:creationId xmlns:a16="http://schemas.microsoft.com/office/drawing/2014/main" id="{E40E5275-F863-A281-B706-DD0153575E4B}"/>
              </a:ext>
            </a:extLst>
          </p:cNvPr>
          <p:cNvSpPr txBox="1">
            <a:spLocks/>
          </p:cNvSpPr>
          <p:nvPr/>
        </p:nvSpPr>
        <p:spPr>
          <a:xfrm>
            <a:off x="7678542" y="1776508"/>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elvetica" charset="0"/>
                <a:ea typeface="Helvetica" charset="0"/>
                <a:cs typeface="Helvetica" charset="0"/>
              </a:rPr>
              <a:t>Reward</a:t>
            </a:r>
          </a:p>
        </p:txBody>
      </p:sp>
      <p:sp>
        <p:nvSpPr>
          <p:cNvPr id="15" name="Title 1">
            <a:extLst>
              <a:ext uri="{FF2B5EF4-FFF2-40B4-BE49-F238E27FC236}">
                <a16:creationId xmlns:a16="http://schemas.microsoft.com/office/drawing/2014/main" id="{F8A6F486-1A9C-75F3-4373-5555817444BF}"/>
              </a:ext>
            </a:extLst>
          </p:cNvPr>
          <p:cNvSpPr txBox="1">
            <a:spLocks/>
          </p:cNvSpPr>
          <p:nvPr/>
        </p:nvSpPr>
        <p:spPr>
          <a:xfrm>
            <a:off x="9101119" y="2825779"/>
            <a:ext cx="1303799" cy="5353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latin typeface="Helvetica" charset="0"/>
                <a:ea typeface="Helvetica" charset="0"/>
                <a:cs typeface="Helvetica" charset="0"/>
              </a:rPr>
              <a:t>Cognition</a:t>
            </a:r>
          </a:p>
          <a:p>
            <a:endParaRPr lang="en-US" sz="2000" dirty="0">
              <a:latin typeface="Helvetica" charset="0"/>
              <a:ea typeface="Helvetica" charset="0"/>
              <a:cs typeface="Helvetica" charset="0"/>
            </a:endParaRPr>
          </a:p>
        </p:txBody>
      </p:sp>
      <p:pic>
        <p:nvPicPr>
          <p:cNvPr id="16" name="Picture 15">
            <a:extLst>
              <a:ext uri="{FF2B5EF4-FFF2-40B4-BE49-F238E27FC236}">
                <a16:creationId xmlns:a16="http://schemas.microsoft.com/office/drawing/2014/main" id="{1808CA09-557C-2383-53CF-2A8BB49ECE6D}"/>
              </a:ext>
            </a:extLst>
          </p:cNvPr>
          <p:cNvPicPr>
            <a:picLocks noChangeAspect="1"/>
          </p:cNvPicPr>
          <p:nvPr/>
        </p:nvPicPr>
        <p:blipFill rotWithShape="1">
          <a:blip r:embed="rId5">
            <a:extLst>
              <a:ext uri="{28A0092B-C50C-407E-A947-70E740481C1C}">
                <a14:useLocalDpi xmlns:a14="http://schemas.microsoft.com/office/drawing/2010/main" val="0"/>
              </a:ext>
            </a:extLst>
          </a:blip>
          <a:srcRect b="15319"/>
          <a:stretch/>
        </p:blipFill>
        <p:spPr>
          <a:xfrm>
            <a:off x="6549010" y="2162171"/>
            <a:ext cx="2953382" cy="2594573"/>
          </a:xfrm>
          <a:prstGeom prst="rect">
            <a:avLst/>
          </a:prstGeom>
        </p:spPr>
      </p:pic>
      <p:pic>
        <p:nvPicPr>
          <p:cNvPr id="62" name="Picture 61">
            <a:extLst>
              <a:ext uri="{FF2B5EF4-FFF2-40B4-BE49-F238E27FC236}">
                <a16:creationId xmlns:a16="http://schemas.microsoft.com/office/drawing/2014/main" id="{2C63EBC8-9A2E-58C8-D445-DB5E9B8F622C}"/>
              </a:ext>
            </a:extLst>
          </p:cNvPr>
          <p:cNvPicPr>
            <a:picLocks noChangeAspect="1"/>
          </p:cNvPicPr>
          <p:nvPr/>
        </p:nvPicPr>
        <p:blipFill rotWithShape="1">
          <a:blip r:embed="rId6"/>
          <a:srcRect b="16141"/>
          <a:stretch/>
        </p:blipFill>
        <p:spPr>
          <a:xfrm>
            <a:off x="434340" y="4689246"/>
            <a:ext cx="7772400" cy="1842183"/>
          </a:xfrm>
          <a:prstGeom prst="rect">
            <a:avLst/>
          </a:prstGeom>
        </p:spPr>
      </p:pic>
      <p:sp>
        <p:nvSpPr>
          <p:cNvPr id="4" name="Rectangle 3">
            <a:extLst>
              <a:ext uri="{FF2B5EF4-FFF2-40B4-BE49-F238E27FC236}">
                <a16:creationId xmlns:a16="http://schemas.microsoft.com/office/drawing/2014/main" id="{64BCF5E3-58DD-458F-D746-C8F42036C9ED}"/>
              </a:ext>
            </a:extLst>
          </p:cNvPr>
          <p:cNvSpPr/>
          <p:nvPr/>
        </p:nvSpPr>
        <p:spPr>
          <a:xfrm>
            <a:off x="4033857" y="4703210"/>
            <a:ext cx="1300141" cy="1550834"/>
          </a:xfrm>
          <a:prstGeom prst="rect">
            <a:avLst/>
          </a:prstGeom>
          <a:solidFill>
            <a:srgbClr val="FFACAB">
              <a:alpha val="676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A19CF15-62F5-F951-7E0C-049404C1C4E9}"/>
              </a:ext>
            </a:extLst>
          </p:cNvPr>
          <p:cNvSpPr txBox="1">
            <a:spLocks/>
          </p:cNvSpPr>
          <p:nvPr/>
        </p:nvSpPr>
        <p:spPr>
          <a:xfrm>
            <a:off x="4113605" y="6308749"/>
            <a:ext cx="1819217"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Helvetica" charset="0"/>
                <a:ea typeface="Helvetica" charset="0"/>
                <a:cs typeface="Helvetica" charset="0"/>
              </a:rPr>
              <a:t>Age (years)</a:t>
            </a:r>
          </a:p>
        </p:txBody>
      </p:sp>
      <p:sp>
        <p:nvSpPr>
          <p:cNvPr id="64" name="Title 1">
            <a:extLst>
              <a:ext uri="{FF2B5EF4-FFF2-40B4-BE49-F238E27FC236}">
                <a16:creationId xmlns:a16="http://schemas.microsoft.com/office/drawing/2014/main" id="{2D11F387-4FEE-4209-55EE-45EF97C4A912}"/>
              </a:ext>
            </a:extLst>
          </p:cNvPr>
          <p:cNvSpPr txBox="1">
            <a:spLocks/>
          </p:cNvSpPr>
          <p:nvPr/>
        </p:nvSpPr>
        <p:spPr>
          <a:xfrm>
            <a:off x="1262180" y="4010116"/>
            <a:ext cx="450365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Mental Health/Substance Use Disorder Onset</a:t>
            </a:r>
          </a:p>
        </p:txBody>
      </p:sp>
      <p:pic>
        <p:nvPicPr>
          <p:cNvPr id="67" name="Picture 66" descr="A group of women posing for a photo&#10;&#10;Description automatically generated with medium confidence">
            <a:extLst>
              <a:ext uri="{FF2B5EF4-FFF2-40B4-BE49-F238E27FC236}">
                <a16:creationId xmlns:a16="http://schemas.microsoft.com/office/drawing/2014/main" id="{5AE62A33-73CD-9E5E-CB92-1E0C297A76F3}"/>
              </a:ext>
            </a:extLst>
          </p:cNvPr>
          <p:cNvPicPr>
            <a:picLocks noChangeAspect="1"/>
          </p:cNvPicPr>
          <p:nvPr/>
        </p:nvPicPr>
        <p:blipFill>
          <a:blip r:embed="rId7"/>
          <a:stretch>
            <a:fillRect/>
          </a:stretch>
        </p:blipFill>
        <p:spPr>
          <a:xfrm>
            <a:off x="990600" y="1565815"/>
            <a:ext cx="3329940" cy="2217779"/>
          </a:xfrm>
          <a:prstGeom prst="rect">
            <a:avLst/>
          </a:prstGeom>
        </p:spPr>
      </p:pic>
      <p:sp>
        <p:nvSpPr>
          <p:cNvPr id="68" name="Content Placeholder 2">
            <a:extLst>
              <a:ext uri="{FF2B5EF4-FFF2-40B4-BE49-F238E27FC236}">
                <a16:creationId xmlns:a16="http://schemas.microsoft.com/office/drawing/2014/main" id="{687586B0-4E43-2C5A-F241-2EFE1372645F}"/>
              </a:ext>
            </a:extLst>
          </p:cNvPr>
          <p:cNvSpPr txBox="1">
            <a:spLocks/>
          </p:cNvSpPr>
          <p:nvPr/>
        </p:nvSpPr>
        <p:spPr>
          <a:xfrm>
            <a:off x="7716060" y="4149236"/>
            <a:ext cx="3014014" cy="729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000" dirty="0">
              <a:latin typeface="Avenir Book" charset="0"/>
              <a:ea typeface="Avenir Book" charset="0"/>
              <a:cs typeface="Avenir Book" charset="0"/>
            </a:endParaRPr>
          </a:p>
          <a:p>
            <a:pPr lvl="1"/>
            <a:endParaRPr lang="en-US" sz="1000" dirty="0">
              <a:latin typeface="Avenir Book" charset="0"/>
              <a:ea typeface="Avenir Book" charset="0"/>
              <a:cs typeface="Avenir Book" charset="0"/>
            </a:endParaRPr>
          </a:p>
          <a:p>
            <a:pPr marL="457200" lvl="1" indent="0">
              <a:buNone/>
            </a:pPr>
            <a:r>
              <a:rPr lang="en-US" sz="1000" i="1" dirty="0">
                <a:latin typeface="Avenir Book" charset="0"/>
                <a:ea typeface="Avenir Book" charset="0"/>
                <a:cs typeface="Avenir Book" charset="0"/>
              </a:rPr>
              <a:t>Luna &amp; Wright (2015)</a:t>
            </a:r>
          </a:p>
        </p:txBody>
      </p:sp>
      <p:sp>
        <p:nvSpPr>
          <p:cNvPr id="70" name="Title 1">
            <a:extLst>
              <a:ext uri="{FF2B5EF4-FFF2-40B4-BE49-F238E27FC236}">
                <a16:creationId xmlns:a16="http://schemas.microsoft.com/office/drawing/2014/main" id="{8A49E298-E82E-8B89-F7C5-2679F6875510}"/>
              </a:ext>
            </a:extLst>
          </p:cNvPr>
          <p:cNvSpPr txBox="1">
            <a:spLocks/>
          </p:cNvSpPr>
          <p:nvPr/>
        </p:nvSpPr>
        <p:spPr>
          <a:xfrm>
            <a:off x="4102828" y="4349681"/>
            <a:ext cx="214557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Helvetica" charset="0"/>
                <a:ea typeface="Helvetica" charset="0"/>
                <a:cs typeface="Helvetica" charset="0"/>
              </a:rPr>
              <a:t>Adolescence</a:t>
            </a:r>
          </a:p>
        </p:txBody>
      </p:sp>
      <p:sp>
        <p:nvSpPr>
          <p:cNvPr id="3" name="Content Placeholder 2">
            <a:extLst>
              <a:ext uri="{FF2B5EF4-FFF2-40B4-BE49-F238E27FC236}">
                <a16:creationId xmlns:a16="http://schemas.microsoft.com/office/drawing/2014/main" id="{9E1C0AD8-5581-5D5C-B580-F3F5854B46F8}"/>
              </a:ext>
            </a:extLst>
          </p:cNvPr>
          <p:cNvSpPr txBox="1">
            <a:spLocks/>
          </p:cNvSpPr>
          <p:nvPr/>
        </p:nvSpPr>
        <p:spPr>
          <a:xfrm>
            <a:off x="7425888" y="5477590"/>
            <a:ext cx="3014014" cy="729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1000" dirty="0">
              <a:latin typeface="Avenir Book" charset="0"/>
              <a:ea typeface="Avenir Book" charset="0"/>
              <a:cs typeface="Avenir Book" charset="0"/>
            </a:endParaRPr>
          </a:p>
          <a:p>
            <a:pPr lvl="1"/>
            <a:endParaRPr lang="en-US" sz="1000" dirty="0">
              <a:latin typeface="Avenir Book" charset="0"/>
              <a:ea typeface="Avenir Book" charset="0"/>
              <a:cs typeface="Avenir Book" charset="0"/>
            </a:endParaRPr>
          </a:p>
          <a:p>
            <a:pPr marL="457200" lvl="1" indent="0">
              <a:buNone/>
            </a:pPr>
            <a:r>
              <a:rPr lang="en-US" sz="1000" i="1" dirty="0">
                <a:latin typeface="Avenir Book" charset="0"/>
                <a:ea typeface="Avenir Book" charset="0"/>
                <a:cs typeface="Avenir Book" charset="0"/>
              </a:rPr>
              <a:t>Paus et al 2008</a:t>
            </a:r>
          </a:p>
        </p:txBody>
      </p:sp>
      <p:sp>
        <p:nvSpPr>
          <p:cNvPr id="7" name="Title 1">
            <a:extLst>
              <a:ext uri="{FF2B5EF4-FFF2-40B4-BE49-F238E27FC236}">
                <a16:creationId xmlns:a16="http://schemas.microsoft.com/office/drawing/2014/main" id="{2797235C-3EA7-B03A-FBEB-6817C2377199}"/>
              </a:ext>
            </a:extLst>
          </p:cNvPr>
          <p:cNvSpPr txBox="1">
            <a:spLocks/>
          </p:cNvSpPr>
          <p:nvPr/>
        </p:nvSpPr>
        <p:spPr>
          <a:xfrm>
            <a:off x="5378018" y="1571489"/>
            <a:ext cx="2145572" cy="5431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i="1" dirty="0">
                <a:latin typeface="Helvetica" charset="0"/>
                <a:ea typeface="Helvetica" charset="0"/>
                <a:cs typeface="Helvetica" charset="0"/>
              </a:rPr>
              <a:t>Brain-Behavior</a:t>
            </a:r>
          </a:p>
          <a:p>
            <a:r>
              <a:rPr lang="en-US" sz="1600" i="1" dirty="0">
                <a:latin typeface="Helvetica" charset="0"/>
                <a:ea typeface="Helvetica" charset="0"/>
                <a:cs typeface="Helvetica" charset="0"/>
              </a:rPr>
              <a:t>Development</a:t>
            </a:r>
          </a:p>
        </p:txBody>
      </p:sp>
    </p:spTree>
    <p:extLst>
      <p:ext uri="{BB962C8B-B14F-4D97-AF65-F5344CB8AC3E}">
        <p14:creationId xmlns:p14="http://schemas.microsoft.com/office/powerpoint/2010/main" val="158195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Adolescent Translational Science</a:t>
            </a:r>
          </a:p>
        </p:txBody>
      </p:sp>
      <p:sp>
        <p:nvSpPr>
          <p:cNvPr id="13" name="Content Placeholder 2"/>
          <p:cNvSpPr txBox="1">
            <a:spLocks/>
          </p:cNvSpPr>
          <p:nvPr/>
        </p:nvSpPr>
        <p:spPr>
          <a:xfrm>
            <a:off x="838200" y="1840129"/>
            <a:ext cx="10961914" cy="729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latin typeface="Avenir Next" panose="020B0503020202020204" pitchFamily="34" charset="0"/>
                <a:ea typeface="Avenir Book" charset="0"/>
                <a:cs typeface="Avenir Book" charset="0"/>
              </a:rPr>
              <a:t>Translating neurodevelopmental theory and research to clinical intervention remains challenging. </a:t>
            </a:r>
          </a:p>
          <a:p>
            <a:pPr lvl="1"/>
            <a:endParaRPr lang="en-US" sz="2000" dirty="0">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066C06BE-3407-8645-BBFD-720768781D95}"/>
              </a:ext>
            </a:extLst>
          </p:cNvPr>
          <p:cNvSpPr>
            <a:spLocks noGrp="1"/>
          </p:cNvSpPr>
          <p:nvPr>
            <p:ph type="sldNum" sz="quarter" idx="12"/>
          </p:nvPr>
        </p:nvSpPr>
        <p:spPr/>
        <p:txBody>
          <a:bodyPr/>
          <a:lstStyle/>
          <a:p>
            <a:fld id="{279D0B41-BAFE-8147-BCBE-57891B617B79}" type="slidenum">
              <a:rPr lang="en-US" smtClean="0"/>
              <a:t>7</a:t>
            </a:fld>
            <a:endParaRPr lang="en-US"/>
          </a:p>
        </p:txBody>
      </p:sp>
      <p:sp>
        <p:nvSpPr>
          <p:cNvPr id="29" name="Content Placeholder 2">
            <a:extLst>
              <a:ext uri="{FF2B5EF4-FFF2-40B4-BE49-F238E27FC236}">
                <a16:creationId xmlns:a16="http://schemas.microsoft.com/office/drawing/2014/main" id="{A02EEFD0-93E7-CC43-B352-F8EE4768C234}"/>
              </a:ext>
            </a:extLst>
          </p:cNvPr>
          <p:cNvSpPr txBox="1">
            <a:spLocks/>
          </p:cNvSpPr>
          <p:nvPr/>
        </p:nvSpPr>
        <p:spPr>
          <a:xfrm>
            <a:off x="1115579" y="2978506"/>
            <a:ext cx="6142048" cy="739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Basic Neurodevelopmental Science</a:t>
            </a:r>
          </a:p>
          <a:p>
            <a:pPr lvl="1"/>
            <a:endParaRPr lang="en-US" sz="2000" dirty="0">
              <a:latin typeface="Avenir Book" charset="0"/>
              <a:ea typeface="Avenir Book" charset="0"/>
              <a:cs typeface="Avenir Book" charset="0"/>
            </a:endParaRPr>
          </a:p>
        </p:txBody>
      </p:sp>
      <p:pic>
        <p:nvPicPr>
          <p:cNvPr id="33" name="Picture 32" descr="Graphical user interface&#10;&#10;Description automatically generated with low confidence">
            <a:extLst>
              <a:ext uri="{FF2B5EF4-FFF2-40B4-BE49-F238E27FC236}">
                <a16:creationId xmlns:a16="http://schemas.microsoft.com/office/drawing/2014/main" id="{6442159B-EEC9-FB4E-8049-94F23427D3E9}"/>
              </a:ext>
            </a:extLst>
          </p:cNvPr>
          <p:cNvPicPr>
            <a:picLocks noChangeAspect="1"/>
          </p:cNvPicPr>
          <p:nvPr/>
        </p:nvPicPr>
        <p:blipFill rotWithShape="1">
          <a:blip r:embed="rId3"/>
          <a:srcRect t="10361" b="41343"/>
          <a:stretch/>
        </p:blipFill>
        <p:spPr>
          <a:xfrm>
            <a:off x="7742539" y="3339369"/>
            <a:ext cx="3362270" cy="2297956"/>
          </a:xfrm>
          <a:prstGeom prst="rect">
            <a:avLst/>
          </a:prstGeom>
        </p:spPr>
      </p:pic>
      <p:sp>
        <p:nvSpPr>
          <p:cNvPr id="34" name="Content Placeholder 2">
            <a:extLst>
              <a:ext uri="{FF2B5EF4-FFF2-40B4-BE49-F238E27FC236}">
                <a16:creationId xmlns:a16="http://schemas.microsoft.com/office/drawing/2014/main" id="{697DE591-389B-6A4C-83FE-D31CE432CC8C}"/>
              </a:ext>
            </a:extLst>
          </p:cNvPr>
          <p:cNvSpPr txBox="1">
            <a:spLocks/>
          </p:cNvSpPr>
          <p:nvPr/>
        </p:nvSpPr>
        <p:spPr>
          <a:xfrm>
            <a:off x="7121913" y="2978506"/>
            <a:ext cx="5606976" cy="72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Clinical Intervention with Adolescents </a:t>
            </a:r>
          </a:p>
          <a:p>
            <a:pPr lvl="1"/>
            <a:endParaRPr lang="en-US" sz="2000" dirty="0">
              <a:latin typeface="Avenir Book" charset="0"/>
              <a:ea typeface="Avenir Book" charset="0"/>
              <a:cs typeface="Avenir Book" charset="0"/>
            </a:endParaRPr>
          </a:p>
        </p:txBody>
      </p:sp>
      <p:cxnSp>
        <p:nvCxnSpPr>
          <p:cNvPr id="36" name="Straight Connector 35">
            <a:extLst>
              <a:ext uri="{FF2B5EF4-FFF2-40B4-BE49-F238E27FC236}">
                <a16:creationId xmlns:a16="http://schemas.microsoft.com/office/drawing/2014/main" id="{DDEEF609-7F1B-F94E-9453-2435F5B6BA26}"/>
              </a:ext>
            </a:extLst>
          </p:cNvPr>
          <p:cNvCxnSpPr>
            <a:cxnSpLocks/>
          </p:cNvCxnSpPr>
          <p:nvPr/>
        </p:nvCxnSpPr>
        <p:spPr>
          <a:xfrm>
            <a:off x="6078996" y="4532951"/>
            <a:ext cx="985386" cy="0"/>
          </a:xfrm>
          <a:prstGeom prst="line">
            <a:avLst/>
          </a:prstGeom>
          <a:ln w="38100">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E1E48939-76F7-5B4E-9E55-9A0B8D78ED3F}"/>
              </a:ext>
            </a:extLst>
          </p:cNvPr>
          <p:cNvSpPr txBox="1">
            <a:spLocks/>
          </p:cNvSpPr>
          <p:nvPr/>
        </p:nvSpPr>
        <p:spPr>
          <a:xfrm>
            <a:off x="6249309" y="3795391"/>
            <a:ext cx="792771" cy="1207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00" b="1" dirty="0">
                <a:latin typeface="Avenir Next" panose="020B0503020202020204" pitchFamily="34" charset="0"/>
                <a:ea typeface="Avenir Book" charset="0"/>
                <a:cs typeface="Avenir Book" charset="0"/>
              </a:rPr>
              <a:t>?</a:t>
            </a:r>
          </a:p>
          <a:p>
            <a:pPr lvl="1"/>
            <a:endParaRPr lang="en-US" sz="2000" dirty="0">
              <a:latin typeface="Avenir Book" charset="0"/>
              <a:ea typeface="Avenir Book" charset="0"/>
              <a:cs typeface="Avenir Book" charset="0"/>
            </a:endParaRPr>
          </a:p>
        </p:txBody>
      </p:sp>
      <p:pic>
        <p:nvPicPr>
          <p:cNvPr id="5" name="Picture 4">
            <a:extLst>
              <a:ext uri="{FF2B5EF4-FFF2-40B4-BE49-F238E27FC236}">
                <a16:creationId xmlns:a16="http://schemas.microsoft.com/office/drawing/2014/main" id="{F4C37B5D-1859-054C-34E3-58A85FB050F1}"/>
              </a:ext>
            </a:extLst>
          </p:cNvPr>
          <p:cNvPicPr>
            <a:picLocks noChangeAspect="1"/>
          </p:cNvPicPr>
          <p:nvPr/>
        </p:nvPicPr>
        <p:blipFill>
          <a:blip r:embed="rId4"/>
          <a:stretch>
            <a:fillRect/>
          </a:stretch>
        </p:blipFill>
        <p:spPr>
          <a:xfrm>
            <a:off x="1144705" y="3339369"/>
            <a:ext cx="4176006" cy="2944873"/>
          </a:xfrm>
          <a:prstGeom prst="rect">
            <a:avLst/>
          </a:prstGeom>
        </p:spPr>
      </p:pic>
    </p:spTree>
    <p:extLst>
      <p:ext uri="{BB962C8B-B14F-4D97-AF65-F5344CB8AC3E}">
        <p14:creationId xmlns:p14="http://schemas.microsoft.com/office/powerpoint/2010/main" val="334451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panose="020B0503020202020204" pitchFamily="34" charset="0"/>
              </a:rPr>
              <a:t>Challenges to Reproducibility </a:t>
            </a:r>
          </a:p>
        </p:txBody>
      </p:sp>
      <p:sp>
        <p:nvSpPr>
          <p:cNvPr id="13" name="Content Placeholder 2"/>
          <p:cNvSpPr txBox="1">
            <a:spLocks/>
          </p:cNvSpPr>
          <p:nvPr/>
        </p:nvSpPr>
        <p:spPr>
          <a:xfrm>
            <a:off x="838200" y="1840129"/>
            <a:ext cx="10961914" cy="7296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latin typeface="Avenir Next" panose="020B0503020202020204" pitchFamily="34" charset="0"/>
                <a:ea typeface="Avenir Book" charset="0"/>
                <a:cs typeface="Avenir Book" charset="0"/>
              </a:rPr>
              <a:t>Increasing concerns in psychology and neuroscience on the reproducibility of findings further limits clinical translation. </a:t>
            </a:r>
          </a:p>
          <a:p>
            <a:pPr lvl="1"/>
            <a:endParaRPr lang="en-US" sz="2000" dirty="0">
              <a:latin typeface="Avenir Book" charset="0"/>
              <a:ea typeface="Avenir Book" charset="0"/>
              <a:cs typeface="Avenir Book" charset="0"/>
            </a:endParaRPr>
          </a:p>
        </p:txBody>
      </p:sp>
      <p:sp>
        <p:nvSpPr>
          <p:cNvPr id="3" name="Slide Number Placeholder 2">
            <a:extLst>
              <a:ext uri="{FF2B5EF4-FFF2-40B4-BE49-F238E27FC236}">
                <a16:creationId xmlns:a16="http://schemas.microsoft.com/office/drawing/2014/main" id="{066C06BE-3407-8645-BBFD-720768781D95}"/>
              </a:ext>
            </a:extLst>
          </p:cNvPr>
          <p:cNvSpPr>
            <a:spLocks noGrp="1"/>
          </p:cNvSpPr>
          <p:nvPr>
            <p:ph type="sldNum" sz="quarter" idx="12"/>
          </p:nvPr>
        </p:nvSpPr>
        <p:spPr/>
        <p:txBody>
          <a:bodyPr/>
          <a:lstStyle/>
          <a:p>
            <a:fld id="{279D0B41-BAFE-8147-BCBE-57891B617B79}" type="slidenum">
              <a:rPr lang="en-US" smtClean="0"/>
              <a:t>8</a:t>
            </a:fld>
            <a:endParaRPr lang="en-US"/>
          </a:p>
        </p:txBody>
      </p:sp>
      <p:pic>
        <p:nvPicPr>
          <p:cNvPr id="33" name="Picture 32" descr="Graphical user interface&#10;&#10;Description automatically generated with low confidence">
            <a:extLst>
              <a:ext uri="{FF2B5EF4-FFF2-40B4-BE49-F238E27FC236}">
                <a16:creationId xmlns:a16="http://schemas.microsoft.com/office/drawing/2014/main" id="{6442159B-EEC9-FB4E-8049-94F23427D3E9}"/>
              </a:ext>
            </a:extLst>
          </p:cNvPr>
          <p:cNvPicPr>
            <a:picLocks noChangeAspect="1"/>
          </p:cNvPicPr>
          <p:nvPr/>
        </p:nvPicPr>
        <p:blipFill rotWithShape="1">
          <a:blip r:embed="rId3"/>
          <a:srcRect t="10361" b="41343"/>
          <a:stretch/>
        </p:blipFill>
        <p:spPr>
          <a:xfrm>
            <a:off x="7742539" y="3339369"/>
            <a:ext cx="3362270" cy="2297956"/>
          </a:xfrm>
          <a:prstGeom prst="rect">
            <a:avLst/>
          </a:prstGeom>
        </p:spPr>
      </p:pic>
      <p:sp>
        <p:nvSpPr>
          <p:cNvPr id="34" name="Content Placeholder 2">
            <a:extLst>
              <a:ext uri="{FF2B5EF4-FFF2-40B4-BE49-F238E27FC236}">
                <a16:creationId xmlns:a16="http://schemas.microsoft.com/office/drawing/2014/main" id="{697DE591-389B-6A4C-83FE-D31CE432CC8C}"/>
              </a:ext>
            </a:extLst>
          </p:cNvPr>
          <p:cNvSpPr txBox="1">
            <a:spLocks/>
          </p:cNvSpPr>
          <p:nvPr/>
        </p:nvSpPr>
        <p:spPr>
          <a:xfrm>
            <a:off x="7121913" y="2978506"/>
            <a:ext cx="5606976" cy="72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Clinical Intervention with Adolescents </a:t>
            </a:r>
          </a:p>
          <a:p>
            <a:pPr lvl="1"/>
            <a:endParaRPr lang="en-US" sz="2000" dirty="0">
              <a:latin typeface="Avenir Book" charset="0"/>
              <a:ea typeface="Avenir Book" charset="0"/>
              <a:cs typeface="Avenir Book" charset="0"/>
            </a:endParaRPr>
          </a:p>
        </p:txBody>
      </p:sp>
      <p:cxnSp>
        <p:nvCxnSpPr>
          <p:cNvPr id="36" name="Straight Connector 35">
            <a:extLst>
              <a:ext uri="{FF2B5EF4-FFF2-40B4-BE49-F238E27FC236}">
                <a16:creationId xmlns:a16="http://schemas.microsoft.com/office/drawing/2014/main" id="{DDEEF609-7F1B-F94E-9453-2435F5B6BA26}"/>
              </a:ext>
            </a:extLst>
          </p:cNvPr>
          <p:cNvCxnSpPr>
            <a:cxnSpLocks/>
          </p:cNvCxnSpPr>
          <p:nvPr/>
        </p:nvCxnSpPr>
        <p:spPr>
          <a:xfrm>
            <a:off x="6078996" y="4532951"/>
            <a:ext cx="985386" cy="0"/>
          </a:xfrm>
          <a:prstGeom prst="line">
            <a:avLst/>
          </a:prstGeom>
          <a:ln w="38100">
            <a:solidFill>
              <a:schemeClr val="bg1">
                <a:lumMod val="50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E1E48939-76F7-5B4E-9E55-9A0B8D78ED3F}"/>
              </a:ext>
            </a:extLst>
          </p:cNvPr>
          <p:cNvSpPr txBox="1">
            <a:spLocks/>
          </p:cNvSpPr>
          <p:nvPr/>
        </p:nvSpPr>
        <p:spPr>
          <a:xfrm>
            <a:off x="6249309" y="3795391"/>
            <a:ext cx="792771" cy="1207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4800" b="1" dirty="0">
                <a:latin typeface="Avenir Next" panose="020B0503020202020204" pitchFamily="34" charset="0"/>
                <a:ea typeface="Avenir Book" charset="0"/>
                <a:cs typeface="Avenir Book" charset="0"/>
              </a:rPr>
              <a:t>?</a:t>
            </a:r>
          </a:p>
          <a:p>
            <a:pPr lvl="1"/>
            <a:endParaRPr lang="en-US" sz="2000" dirty="0">
              <a:latin typeface="Avenir Book" charset="0"/>
              <a:ea typeface="Avenir Book" charset="0"/>
              <a:cs typeface="Avenir Book" charset="0"/>
            </a:endParaRPr>
          </a:p>
        </p:txBody>
      </p:sp>
      <p:pic>
        <p:nvPicPr>
          <p:cNvPr id="27" name="Picture 26" descr="A screenshot of a cell phone&#10;&#10;Description automatically generated">
            <a:extLst>
              <a:ext uri="{FF2B5EF4-FFF2-40B4-BE49-F238E27FC236}">
                <a16:creationId xmlns:a16="http://schemas.microsoft.com/office/drawing/2014/main" id="{67D58B66-72C8-9E4D-84A3-51AED28EBBB7}"/>
              </a:ext>
            </a:extLst>
          </p:cNvPr>
          <p:cNvPicPr>
            <a:picLocks noChangeAspect="1"/>
          </p:cNvPicPr>
          <p:nvPr/>
        </p:nvPicPr>
        <p:blipFill rotWithShape="1">
          <a:blip r:embed="rId4"/>
          <a:srcRect b="38267"/>
          <a:stretch/>
        </p:blipFill>
        <p:spPr>
          <a:xfrm>
            <a:off x="997983" y="2943755"/>
            <a:ext cx="3019472" cy="98104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7676FAE2-0684-164F-A748-70ADD7F5D6F6}"/>
              </a:ext>
            </a:extLst>
          </p:cNvPr>
          <p:cNvPicPr>
            <a:picLocks noChangeAspect="1"/>
          </p:cNvPicPr>
          <p:nvPr/>
        </p:nvPicPr>
        <p:blipFill>
          <a:blip r:embed="rId5"/>
          <a:stretch>
            <a:fillRect/>
          </a:stretch>
        </p:blipFill>
        <p:spPr>
          <a:xfrm>
            <a:off x="997983" y="4053063"/>
            <a:ext cx="4550867" cy="1218008"/>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814D80D4-2562-A24E-80C9-57BCE707764E}"/>
              </a:ext>
            </a:extLst>
          </p:cNvPr>
          <p:cNvPicPr>
            <a:picLocks noChangeAspect="1"/>
          </p:cNvPicPr>
          <p:nvPr/>
        </p:nvPicPr>
        <p:blipFill>
          <a:blip r:embed="rId6"/>
          <a:stretch>
            <a:fillRect/>
          </a:stretch>
        </p:blipFill>
        <p:spPr>
          <a:xfrm>
            <a:off x="936798" y="5460306"/>
            <a:ext cx="4897503" cy="932859"/>
          </a:xfrm>
          <a:prstGeom prst="rect">
            <a:avLst/>
          </a:prstGeom>
        </p:spPr>
      </p:pic>
    </p:spTree>
    <p:extLst>
      <p:ext uri="{BB962C8B-B14F-4D97-AF65-F5344CB8AC3E}">
        <p14:creationId xmlns:p14="http://schemas.microsoft.com/office/powerpoint/2010/main" val="329957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6CD3C6-4FC4-DA41-8163-E685E4F7EC6A}"/>
              </a:ext>
            </a:extLst>
          </p:cNvPr>
          <p:cNvSpPr>
            <a:spLocks noGrp="1"/>
          </p:cNvSpPr>
          <p:nvPr>
            <p:ph type="sldNum" sz="quarter" idx="12"/>
          </p:nvPr>
        </p:nvSpPr>
        <p:spPr/>
        <p:txBody>
          <a:bodyPr/>
          <a:lstStyle/>
          <a:p>
            <a:fld id="{279D0B41-BAFE-8147-BCBE-57891B617B79}" type="slidenum">
              <a:rPr lang="en-US" smtClean="0"/>
              <a:t>9</a:t>
            </a:fld>
            <a:endParaRPr lang="en-US"/>
          </a:p>
        </p:txBody>
      </p:sp>
      <p:sp>
        <p:nvSpPr>
          <p:cNvPr id="18" name="Content Placeholder 2">
            <a:extLst>
              <a:ext uri="{FF2B5EF4-FFF2-40B4-BE49-F238E27FC236}">
                <a16:creationId xmlns:a16="http://schemas.microsoft.com/office/drawing/2014/main" id="{52B61226-3F85-B84D-93BF-3E434FBA887B}"/>
              </a:ext>
            </a:extLst>
          </p:cNvPr>
          <p:cNvSpPr txBox="1">
            <a:spLocks/>
          </p:cNvSpPr>
          <p:nvPr/>
        </p:nvSpPr>
        <p:spPr>
          <a:xfrm>
            <a:off x="3079531" y="1951729"/>
            <a:ext cx="3242287" cy="72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Big Data &amp; Computational Methods</a:t>
            </a:r>
          </a:p>
          <a:p>
            <a:pPr lvl="1"/>
            <a:endParaRPr lang="en-US" sz="2000" dirty="0">
              <a:latin typeface="Avenir Book" charset="0"/>
              <a:ea typeface="Avenir Book" charset="0"/>
              <a:cs typeface="Avenir Book" charset="0"/>
            </a:endParaRPr>
          </a:p>
        </p:txBody>
      </p:sp>
      <p:sp>
        <p:nvSpPr>
          <p:cNvPr id="20" name="Content Placeholder 2">
            <a:extLst>
              <a:ext uri="{FF2B5EF4-FFF2-40B4-BE49-F238E27FC236}">
                <a16:creationId xmlns:a16="http://schemas.microsoft.com/office/drawing/2014/main" id="{F75801E4-41CC-C149-8788-21BFC6DAB00E}"/>
              </a:ext>
            </a:extLst>
          </p:cNvPr>
          <p:cNvSpPr txBox="1">
            <a:spLocks/>
          </p:cNvSpPr>
          <p:nvPr/>
        </p:nvSpPr>
        <p:spPr>
          <a:xfrm>
            <a:off x="7732892" y="2130477"/>
            <a:ext cx="5606976" cy="7296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latin typeface="Avenir Next" panose="020B0503020202020204" pitchFamily="34" charset="0"/>
                <a:ea typeface="Avenir Book" charset="0"/>
                <a:cs typeface="Avenir Book" charset="0"/>
              </a:rPr>
              <a:t>Adolescent Neurodevelopment</a:t>
            </a:r>
          </a:p>
          <a:p>
            <a:pPr lvl="1"/>
            <a:endParaRPr lang="en-US" sz="2000" dirty="0">
              <a:latin typeface="Avenir Book" charset="0"/>
              <a:ea typeface="Avenir Book" charset="0"/>
              <a:cs typeface="Avenir Book" charset="0"/>
            </a:endParaRPr>
          </a:p>
        </p:txBody>
      </p:sp>
      <p:pic>
        <p:nvPicPr>
          <p:cNvPr id="23" name="Picture 22">
            <a:extLst>
              <a:ext uri="{FF2B5EF4-FFF2-40B4-BE49-F238E27FC236}">
                <a16:creationId xmlns:a16="http://schemas.microsoft.com/office/drawing/2014/main" id="{93B692AA-CA33-0643-ADD0-918503E3A12E}"/>
              </a:ext>
            </a:extLst>
          </p:cNvPr>
          <p:cNvPicPr>
            <a:picLocks noChangeAspect="1"/>
          </p:cNvPicPr>
          <p:nvPr/>
        </p:nvPicPr>
        <p:blipFill rotWithShape="1">
          <a:blip r:embed="rId3">
            <a:extLst>
              <a:ext uri="{28A0092B-C50C-407E-A947-70E740481C1C}">
                <a14:useLocalDpi xmlns:a14="http://schemas.microsoft.com/office/drawing/2010/main" val="0"/>
              </a:ext>
            </a:extLst>
          </a:blip>
          <a:srcRect b="15319"/>
          <a:stretch/>
        </p:blipFill>
        <p:spPr>
          <a:xfrm>
            <a:off x="8204729" y="3047955"/>
            <a:ext cx="2883161" cy="2532883"/>
          </a:xfrm>
          <a:prstGeom prst="rect">
            <a:avLst/>
          </a:prstGeom>
        </p:spPr>
      </p:pic>
      <p:grpSp>
        <p:nvGrpSpPr>
          <p:cNvPr id="34" name="Group 33">
            <a:extLst>
              <a:ext uri="{FF2B5EF4-FFF2-40B4-BE49-F238E27FC236}">
                <a16:creationId xmlns:a16="http://schemas.microsoft.com/office/drawing/2014/main" id="{0785D2BA-9760-C442-B2C8-6A3BDD8E2AA4}"/>
              </a:ext>
            </a:extLst>
          </p:cNvPr>
          <p:cNvGrpSpPr/>
          <p:nvPr/>
        </p:nvGrpSpPr>
        <p:grpSpPr>
          <a:xfrm>
            <a:off x="2189015" y="2572156"/>
            <a:ext cx="5315881" cy="3636040"/>
            <a:chOff x="1413163" y="2572156"/>
            <a:chExt cx="5315881" cy="3636040"/>
          </a:xfrm>
        </p:grpSpPr>
        <p:pic>
          <p:nvPicPr>
            <p:cNvPr id="6" name="Picture 5">
              <a:extLst>
                <a:ext uri="{FF2B5EF4-FFF2-40B4-BE49-F238E27FC236}">
                  <a16:creationId xmlns:a16="http://schemas.microsoft.com/office/drawing/2014/main" id="{4CB76E4A-80B2-9147-89C7-5E658D13A235}"/>
                </a:ext>
              </a:extLst>
            </p:cNvPr>
            <p:cNvPicPr>
              <a:picLocks noChangeAspect="1"/>
            </p:cNvPicPr>
            <p:nvPr/>
          </p:nvPicPr>
          <p:blipFill rotWithShape="1">
            <a:blip r:embed="rId4">
              <a:alphaModFix amt="31000"/>
            </a:blip>
            <a:srcRect l="21548" b="12018"/>
            <a:stretch/>
          </p:blipFill>
          <p:spPr>
            <a:xfrm>
              <a:off x="1413163" y="2572156"/>
              <a:ext cx="5315881" cy="3380588"/>
            </a:xfrm>
            <a:prstGeom prst="rect">
              <a:avLst/>
            </a:prstGeom>
            <a:solidFill>
              <a:schemeClr val="bg1"/>
            </a:solidFill>
          </p:spPr>
        </p:pic>
        <p:sp>
          <p:nvSpPr>
            <p:cNvPr id="33" name="Rectangle 32">
              <a:extLst>
                <a:ext uri="{FF2B5EF4-FFF2-40B4-BE49-F238E27FC236}">
                  <a16:creationId xmlns:a16="http://schemas.microsoft.com/office/drawing/2014/main" id="{27202E91-D4C5-5A4B-A48B-4A84BEECA0AF}"/>
                </a:ext>
              </a:extLst>
            </p:cNvPr>
            <p:cNvSpPr/>
            <p:nvPr/>
          </p:nvSpPr>
          <p:spPr>
            <a:xfrm rot="18788035">
              <a:off x="4589779" y="5313745"/>
              <a:ext cx="1433844" cy="355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Connector 8">
            <a:extLst>
              <a:ext uri="{FF2B5EF4-FFF2-40B4-BE49-F238E27FC236}">
                <a16:creationId xmlns:a16="http://schemas.microsoft.com/office/drawing/2014/main" id="{96CC3502-21FC-D94B-853D-F1E6CC8734FB}"/>
              </a:ext>
            </a:extLst>
          </p:cNvPr>
          <p:cNvCxnSpPr>
            <a:cxnSpLocks/>
          </p:cNvCxnSpPr>
          <p:nvPr/>
        </p:nvCxnSpPr>
        <p:spPr>
          <a:xfrm>
            <a:off x="6522340" y="3595111"/>
            <a:ext cx="985386" cy="0"/>
          </a:xfrm>
          <a:prstGeom prst="line">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5C96CEEB-1E82-984B-B003-2AC26A18F2CF}"/>
              </a:ext>
            </a:extLst>
          </p:cNvPr>
          <p:cNvSpPr txBox="1">
            <a:spLocks/>
          </p:cNvSpPr>
          <p:nvPr/>
        </p:nvSpPr>
        <p:spPr>
          <a:xfrm>
            <a:off x="-293004" y="4207804"/>
            <a:ext cx="2578426" cy="12778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000" dirty="0">
                <a:latin typeface="Avenir Book" charset="0"/>
                <a:ea typeface="Avenir Book" charset="0"/>
                <a:cs typeface="Avenir Book" charset="0"/>
              </a:rPr>
              <a:t># of Participants</a:t>
            </a:r>
          </a:p>
          <a:p>
            <a:pPr marL="457200" lvl="1" indent="0">
              <a:buNone/>
            </a:pPr>
            <a:r>
              <a:rPr lang="en-US" sz="2000" i="1" dirty="0">
                <a:latin typeface="Avenir Book" charset="0"/>
                <a:ea typeface="Avenir Book" charset="0"/>
                <a:cs typeface="Avenir Book" charset="0"/>
              </a:rPr>
              <a:t>N / Sample Size</a:t>
            </a:r>
          </a:p>
        </p:txBody>
      </p:sp>
      <p:sp>
        <p:nvSpPr>
          <p:cNvPr id="36" name="Content Placeholder 2">
            <a:extLst>
              <a:ext uri="{FF2B5EF4-FFF2-40B4-BE49-F238E27FC236}">
                <a16:creationId xmlns:a16="http://schemas.microsoft.com/office/drawing/2014/main" id="{B7FC09C9-4CD7-8F48-88A6-8520EF1C94F5}"/>
              </a:ext>
            </a:extLst>
          </p:cNvPr>
          <p:cNvSpPr txBox="1">
            <a:spLocks/>
          </p:cNvSpPr>
          <p:nvPr/>
        </p:nvSpPr>
        <p:spPr>
          <a:xfrm>
            <a:off x="1653612" y="6208335"/>
            <a:ext cx="3635762" cy="739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000" dirty="0">
                <a:latin typeface="Avenir Book" charset="0"/>
                <a:ea typeface="Avenir Book" charset="0"/>
                <a:cs typeface="Avenir Book" charset="0"/>
              </a:rPr>
              <a:t># Diff. Measures Collected </a:t>
            </a:r>
          </a:p>
        </p:txBody>
      </p:sp>
      <p:sp>
        <p:nvSpPr>
          <p:cNvPr id="37" name="Content Placeholder 2">
            <a:extLst>
              <a:ext uri="{FF2B5EF4-FFF2-40B4-BE49-F238E27FC236}">
                <a16:creationId xmlns:a16="http://schemas.microsoft.com/office/drawing/2014/main" id="{BD08C4FF-CE9C-334D-8DCB-D7F7A83351F4}"/>
              </a:ext>
            </a:extLst>
          </p:cNvPr>
          <p:cNvSpPr txBox="1">
            <a:spLocks/>
          </p:cNvSpPr>
          <p:nvPr/>
        </p:nvSpPr>
        <p:spPr>
          <a:xfrm>
            <a:off x="5414824" y="5554853"/>
            <a:ext cx="3635762" cy="7398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2000" dirty="0">
                <a:latin typeface="Avenir Book" charset="0"/>
                <a:ea typeface="Avenir Book" charset="0"/>
                <a:cs typeface="Avenir Book" charset="0"/>
              </a:rPr>
              <a:t># of Time Points</a:t>
            </a:r>
          </a:p>
        </p:txBody>
      </p:sp>
      <p:cxnSp>
        <p:nvCxnSpPr>
          <p:cNvPr id="38" name="Straight Connector 37">
            <a:extLst>
              <a:ext uri="{FF2B5EF4-FFF2-40B4-BE49-F238E27FC236}">
                <a16:creationId xmlns:a16="http://schemas.microsoft.com/office/drawing/2014/main" id="{0D7B0449-8F21-6F4E-AC42-EB5DF31F8479}"/>
              </a:ext>
            </a:extLst>
          </p:cNvPr>
          <p:cNvCxnSpPr>
            <a:cxnSpLocks/>
          </p:cNvCxnSpPr>
          <p:nvPr/>
        </p:nvCxnSpPr>
        <p:spPr>
          <a:xfrm flipV="1">
            <a:off x="2155360" y="3862621"/>
            <a:ext cx="0" cy="1471139"/>
          </a:xfrm>
          <a:prstGeom prst="line">
            <a:avLst/>
          </a:prstGeom>
          <a:ln w="2222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09DF8F-5293-E943-A93F-06F8436739FB}"/>
              </a:ext>
            </a:extLst>
          </p:cNvPr>
          <p:cNvCxnSpPr>
            <a:cxnSpLocks/>
          </p:cNvCxnSpPr>
          <p:nvPr/>
        </p:nvCxnSpPr>
        <p:spPr>
          <a:xfrm>
            <a:off x="2674062" y="6130341"/>
            <a:ext cx="1816165" cy="0"/>
          </a:xfrm>
          <a:prstGeom prst="line">
            <a:avLst/>
          </a:prstGeom>
          <a:ln w="2222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DB09679-A5EF-4641-89D1-8EDA933AF06E}"/>
              </a:ext>
            </a:extLst>
          </p:cNvPr>
          <p:cNvCxnSpPr>
            <a:cxnSpLocks/>
          </p:cNvCxnSpPr>
          <p:nvPr/>
        </p:nvCxnSpPr>
        <p:spPr>
          <a:xfrm flipV="1">
            <a:off x="5529761" y="5203710"/>
            <a:ext cx="792057" cy="804856"/>
          </a:xfrm>
          <a:prstGeom prst="line">
            <a:avLst/>
          </a:prstGeom>
          <a:ln w="2222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241AB84-AED4-AC7C-B253-AD7F7601C4AF}"/>
              </a:ext>
            </a:extLst>
          </p:cNvPr>
          <p:cNvPicPr>
            <a:picLocks noChangeAspect="1"/>
          </p:cNvPicPr>
          <p:nvPr/>
        </p:nvPicPr>
        <p:blipFill>
          <a:blip r:embed="rId5">
            <a:alphaModFix amt="93000"/>
          </a:blip>
          <a:stretch>
            <a:fillRect/>
          </a:stretch>
        </p:blipFill>
        <p:spPr>
          <a:xfrm>
            <a:off x="2568177" y="4207804"/>
            <a:ext cx="2578426" cy="990059"/>
          </a:xfrm>
          <a:prstGeom prst="rect">
            <a:avLst/>
          </a:prstGeom>
          <a:effectLst>
            <a:outerShdw blurRad="50800" dist="50800" dir="5400000" algn="ctr" rotWithShape="0">
              <a:srgbClr val="000000">
                <a:alpha val="0"/>
              </a:srgbClr>
            </a:outerShdw>
          </a:effectLst>
        </p:spPr>
      </p:pic>
      <p:pic>
        <p:nvPicPr>
          <p:cNvPr id="22" name="Picture 21">
            <a:extLst>
              <a:ext uri="{FF2B5EF4-FFF2-40B4-BE49-F238E27FC236}">
                <a16:creationId xmlns:a16="http://schemas.microsoft.com/office/drawing/2014/main" id="{EA56F4EE-B604-E913-FBA3-3795A665D48D}"/>
              </a:ext>
            </a:extLst>
          </p:cNvPr>
          <p:cNvPicPr>
            <a:picLocks noChangeAspect="1"/>
          </p:cNvPicPr>
          <p:nvPr/>
        </p:nvPicPr>
        <p:blipFill>
          <a:blip r:embed="rId6"/>
          <a:stretch>
            <a:fillRect/>
          </a:stretch>
        </p:blipFill>
        <p:spPr>
          <a:xfrm rot="19047037">
            <a:off x="5399098" y="3643433"/>
            <a:ext cx="724791" cy="439785"/>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A207D9C1-AD7C-BA50-CEC1-B756872FFDD9}"/>
              </a:ext>
            </a:extLst>
          </p:cNvPr>
          <p:cNvPicPr>
            <a:picLocks noChangeAspect="1"/>
          </p:cNvPicPr>
          <p:nvPr/>
        </p:nvPicPr>
        <p:blipFill rotWithShape="1">
          <a:blip r:embed="rId7"/>
          <a:srcRect l="13951" t="51936" r="42393" b="12875"/>
          <a:stretch/>
        </p:blipFill>
        <p:spPr>
          <a:xfrm>
            <a:off x="5309126" y="3997835"/>
            <a:ext cx="904734" cy="1031967"/>
          </a:xfrm>
          <a:prstGeom prst="rect">
            <a:avLst/>
          </a:prstGeom>
        </p:spPr>
      </p:pic>
      <p:sp>
        <p:nvSpPr>
          <p:cNvPr id="5" name="Title 1">
            <a:extLst>
              <a:ext uri="{FF2B5EF4-FFF2-40B4-BE49-F238E27FC236}">
                <a16:creationId xmlns:a16="http://schemas.microsoft.com/office/drawing/2014/main" id="{8AF29CB3-79CA-8C90-B2FD-6EB2E271C078}"/>
              </a:ext>
            </a:extLst>
          </p:cNvPr>
          <p:cNvSpPr>
            <a:spLocks noGrp="1"/>
          </p:cNvSpPr>
          <p:nvPr>
            <p:ph type="title"/>
          </p:nvPr>
        </p:nvSpPr>
        <p:spPr>
          <a:xfrm>
            <a:off x="838200" y="365125"/>
            <a:ext cx="10515600" cy="1325563"/>
          </a:xfrm>
        </p:spPr>
        <p:txBody>
          <a:bodyPr>
            <a:noAutofit/>
          </a:bodyPr>
          <a:lstStyle/>
          <a:p>
            <a:r>
              <a:rPr lang="en-US" sz="4200" dirty="0">
                <a:latin typeface="Avenir Next" panose="020B0503020202020204" pitchFamily="34" charset="0"/>
                <a:ea typeface="Avenir Next" charset="0"/>
                <a:cs typeface="Avenir Next" charset="0"/>
              </a:rPr>
              <a:t>Leveraging Big Data in Adolescent Transitional Science</a:t>
            </a:r>
          </a:p>
        </p:txBody>
      </p:sp>
    </p:spTree>
    <p:extLst>
      <p:ext uri="{BB962C8B-B14F-4D97-AF65-F5344CB8AC3E}">
        <p14:creationId xmlns:p14="http://schemas.microsoft.com/office/powerpoint/2010/main" val="1991054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12294</TotalTime>
  <Words>2222</Words>
  <Application>Microsoft Macintosh PowerPoint</Application>
  <PresentationFormat>Widescreen</PresentationFormat>
  <Paragraphs>323</Paragraphs>
  <Slides>30</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Avenir Book</vt:lpstr>
      <vt:lpstr>Avenir Next</vt:lpstr>
      <vt:lpstr>Helvetica</vt:lpstr>
      <vt:lpstr>Office Theme</vt:lpstr>
      <vt:lpstr>Modeling Adolescent Executive Function Development Across Assessments and Datasets</vt:lpstr>
      <vt:lpstr>Outline</vt:lpstr>
      <vt:lpstr>Outline</vt:lpstr>
      <vt:lpstr>PowerPoint Presentation</vt:lpstr>
      <vt:lpstr>PowerPoint Presentation</vt:lpstr>
      <vt:lpstr>PowerPoint Presentation</vt:lpstr>
      <vt:lpstr>Adolescent Translational Science</vt:lpstr>
      <vt:lpstr>Challenges to Reproducibility </vt:lpstr>
      <vt:lpstr>Leveraging Big Data in Adolescent Transitional Science</vt:lpstr>
      <vt:lpstr>Leveraging Big Data in Adolescent Transitional Science</vt:lpstr>
      <vt:lpstr>Lifespan non-linear modeling as insights into development periods</vt:lpstr>
      <vt:lpstr>Neurobehavioral Theories of Adolescence</vt:lpstr>
      <vt:lpstr>Adolescent Development</vt:lpstr>
      <vt:lpstr>Adolescent Development</vt:lpstr>
      <vt:lpstr>Refined Developmental Model</vt:lpstr>
      <vt:lpstr>Refined Developmental Model</vt:lpstr>
      <vt:lpstr>Outline</vt:lpstr>
      <vt:lpstr>Challenges to Reproducibility </vt:lpstr>
      <vt:lpstr>Multi-assessment &amp; Multi-dataset approach</vt:lpstr>
      <vt:lpstr>Outline</vt:lpstr>
      <vt:lpstr>Outline</vt:lpstr>
      <vt:lpstr>Review and extension of the “real” data</vt:lpstr>
      <vt:lpstr>A Canonical Trajectory of EF Development</vt:lpstr>
      <vt:lpstr>Consistency in timing via derivative testing</vt:lpstr>
      <vt:lpstr>Further Extensions: Aggregate inference</vt:lpstr>
      <vt:lpstr>Further Extensions: Aggregate inference</vt:lpstr>
      <vt:lpstr>Further Extensions: Basis Functions</vt:lpstr>
      <vt:lpstr>Further Extensions</vt:lpstr>
      <vt:lpstr>Acknowledgements</vt:lpstr>
      <vt:lpstr>Modeling Adolescent `Executive Function Development Across Assessments and Datasets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Tervo-Clemmens, Brenden Craig</dc:creator>
  <cp:lastModifiedBy>Tervo-Clemmens, Brenden Craig</cp:lastModifiedBy>
  <cp:revision>16</cp:revision>
  <dcterms:created xsi:type="dcterms:W3CDTF">2024-06-06T13:51:20Z</dcterms:created>
  <dcterms:modified xsi:type="dcterms:W3CDTF">2024-06-22T23:53:55Z</dcterms:modified>
</cp:coreProperties>
</file>